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62" r:id="rId2"/>
  </p:sldIdLst>
  <p:sldSz cx="30240288" cy="42840275"/>
  <p:notesSz cx="6858000" cy="9144000"/>
  <p:defaultTextStyle>
    <a:defPPr>
      <a:defRPr lang="fr-FR"/>
    </a:defPPr>
    <a:lvl1pPr marL="0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911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821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732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643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553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464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374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1285" algn="l" defTabSz="3507821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451" userDrawn="1">
          <p15:clr>
            <a:srgbClr val="A4A3A4"/>
          </p15:clr>
        </p15:guide>
        <p15:guide id="2" pos="17598" userDrawn="1">
          <p15:clr>
            <a:srgbClr val="A4A3A4"/>
          </p15:clr>
        </p15:guide>
        <p15:guide id="3" orient="horz" pos="3582" userDrawn="1">
          <p15:clr>
            <a:srgbClr val="A4A3A4"/>
          </p15:clr>
        </p15:guide>
        <p15:guide id="4" orient="horz" pos="246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selkow Karine (POLE IMPRESSION)" initials="PK(I" lastIdx="1" clrIdx="0">
    <p:extLst>
      <p:ext uri="{19B8F6BF-5375-455C-9EA6-DF929625EA0E}">
        <p15:presenceInfo xmlns:p15="http://schemas.microsoft.com/office/powerpoint/2012/main" userId="S-1-5-21-335591254-3743126510-2744721249-377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5332" autoAdjust="0"/>
  </p:normalViewPr>
  <p:slideViewPr>
    <p:cSldViewPr snapToGrid="0">
      <p:cViewPr>
        <p:scale>
          <a:sx n="25" d="100"/>
          <a:sy n="25" d="100"/>
        </p:scale>
        <p:origin x="2093" y="-970"/>
      </p:cViewPr>
      <p:guideLst>
        <p:guide pos="1451"/>
        <p:guide pos="17598"/>
        <p:guide orient="horz" pos="3582"/>
        <p:guide orient="horz" pos="246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13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08234-7BB1-487B-A589-97A05EE2268C}" type="datetimeFigureOut">
              <a:rPr lang="fr-FR" smtClean="0"/>
              <a:t>13/06/2024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7E075-C1A2-47E8-AF4A-D7CC6E8FB6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60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5480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3494" userDrawn="1">
          <p15:clr>
            <a:srgbClr val="FBAE40"/>
          </p15:clr>
        </p15:guide>
        <p15:guide id="2" pos="952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73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3024159" rtl="0" eaLnBrk="1" latinLnBrk="0" hangingPunct="1">
        <a:lnSpc>
          <a:spcPct val="90000"/>
        </a:lnSpc>
        <a:spcBef>
          <a:spcPct val="0"/>
        </a:spcBef>
        <a:buNone/>
        <a:defRPr sz="145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39" indent="-756039" algn="l" defTabSz="3024159" rtl="0" eaLnBrk="1" latinLnBrk="0" hangingPunct="1">
        <a:lnSpc>
          <a:spcPct val="90000"/>
        </a:lnSpc>
        <a:spcBef>
          <a:spcPts val="3307"/>
        </a:spcBef>
        <a:buFont typeface="Arial" panose="020B0604020202020204" pitchFamily="34" charset="0"/>
        <a:buChar char="•"/>
        <a:defRPr sz="9261" kern="1200">
          <a:solidFill>
            <a:schemeClr val="tx1"/>
          </a:solidFill>
          <a:latin typeface="+mn-lt"/>
          <a:ea typeface="+mn-ea"/>
          <a:cs typeface="+mn-cs"/>
        </a:defRPr>
      </a:lvl1pPr>
      <a:lvl2pPr marL="2268119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3780198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292278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4pPr>
      <a:lvl5pPr marL="6804358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5pPr>
      <a:lvl6pPr marL="8316437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6pPr>
      <a:lvl7pPr marL="9828517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7pPr>
      <a:lvl8pPr marL="11340596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8pPr>
      <a:lvl9pPr marL="12852676" indent="-756039" algn="l" defTabSz="3024159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1pPr>
      <a:lvl2pPr marL="1512079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2pPr>
      <a:lvl3pPr marL="3024159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3pPr>
      <a:lvl4pPr marL="4536238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4pPr>
      <a:lvl5pPr marL="6048318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5pPr>
      <a:lvl6pPr marL="7560398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6pPr>
      <a:lvl7pPr marL="9072477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7pPr>
      <a:lvl8pPr marL="10584557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8pPr>
      <a:lvl9pPr marL="12096636" algn="l" defTabSz="3024159" rtl="0" eaLnBrk="1" latinLnBrk="0" hangingPunct="1">
        <a:defRPr sz="59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microsoft.com/office/2007/relationships/hdphoto" Target="../media/hdphoto1.wdp"/><Relationship Id="rId3" Type="http://schemas.openxmlformats.org/officeDocument/2006/relationships/image" Target="../media/image2.jpeg"/><Relationship Id="rId21" Type="http://schemas.microsoft.com/office/2007/relationships/hdphoto" Target="../media/hdphoto2.wdp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471236" y="8229926"/>
            <a:ext cx="33486221" cy="2793682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127" y="537951"/>
            <a:ext cx="5145298" cy="46617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0131" y="1092820"/>
            <a:ext cx="3192055" cy="349830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683752" y="5649564"/>
            <a:ext cx="271041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latin typeface="CNES Poster" panose="00000500000000000000" pitchFamily="50" charset="0"/>
              </a:rPr>
              <a:t>Correction automatique du bruit télégraphique (RTS) dans des images satellites d’observation de la Terre </a:t>
            </a:r>
            <a:endParaRPr lang="fr-FR" sz="6600" dirty="0">
              <a:latin typeface="CNES Poster" panose="00000500000000000000" pitchFamily="50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683752" y="7774099"/>
            <a:ext cx="272448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latin typeface="CNES Condensed" panose="00000500000000000000" pitchFamily="50" charset="0"/>
              </a:rPr>
              <a:t>Sylvain LUCAS</a:t>
            </a:r>
            <a:r>
              <a:rPr lang="en-GB" sz="4800" baseline="30000" dirty="0" smtClean="0">
                <a:latin typeface="CNES Condensed" panose="00000500000000000000" pitchFamily="50" charset="0"/>
              </a:rPr>
              <a:t>1,2</a:t>
            </a:r>
            <a:r>
              <a:rPr lang="en-GB" sz="4800" dirty="0" smtClean="0">
                <a:latin typeface="CNES Condensed" panose="00000500000000000000" pitchFamily="50" charset="0"/>
              </a:rPr>
              <a:t>, </a:t>
            </a:r>
            <a:r>
              <a:rPr lang="en-GB" sz="4800" dirty="0" smtClean="0">
                <a:latin typeface="CNES Condensed" panose="00000500000000000000" pitchFamily="50" charset="0"/>
              </a:rPr>
              <a:t>Thomas OBERLIN</a:t>
            </a:r>
            <a:r>
              <a:rPr lang="en-GB" sz="4800" baseline="30000" dirty="0" smtClean="0">
                <a:latin typeface="CNES Condensed" panose="00000500000000000000" pitchFamily="50" charset="0"/>
              </a:rPr>
              <a:t>3</a:t>
            </a:r>
            <a:r>
              <a:rPr lang="en-GB" sz="4800" dirty="0" smtClean="0">
                <a:latin typeface="CNES Condensed" panose="00000500000000000000" pitchFamily="50" charset="0"/>
              </a:rPr>
              <a:t>, Vincent GOIFFON</a:t>
            </a:r>
            <a:r>
              <a:rPr lang="en-GB" sz="4800" baseline="30000" dirty="0" smtClean="0">
                <a:latin typeface="CNES Condensed" panose="00000500000000000000" pitchFamily="50" charset="0"/>
              </a:rPr>
              <a:t>3</a:t>
            </a:r>
            <a:r>
              <a:rPr lang="en-GB" sz="4800" dirty="0" smtClean="0">
                <a:latin typeface="CNES Condensed" panose="00000500000000000000" pitchFamily="50" charset="0"/>
              </a:rPr>
              <a:t>, Fanny LE MER</a:t>
            </a:r>
            <a:r>
              <a:rPr lang="en-GB" sz="4800" baseline="30000" dirty="0" smtClean="0">
                <a:latin typeface="CNES Condensed" panose="00000500000000000000" pitchFamily="50" charset="0"/>
              </a:rPr>
              <a:t>2</a:t>
            </a:r>
            <a:endParaRPr lang="en-GB" sz="4800" dirty="0" smtClean="0">
              <a:latin typeface="CNES Condensed" panose="00000500000000000000" pitchFamily="50" charset="0"/>
            </a:endParaRPr>
          </a:p>
          <a:p>
            <a:pPr algn="ctr"/>
            <a:r>
              <a:rPr lang="en-GB" sz="3400" baseline="30000" dirty="0" smtClean="0">
                <a:latin typeface="CNES Condensed" panose="00000500000000000000" pitchFamily="50" charset="0"/>
              </a:rPr>
              <a:t>1 </a:t>
            </a:r>
            <a:r>
              <a:rPr lang="en-GB" sz="3400" dirty="0" smtClean="0">
                <a:latin typeface="CNES Condensed Extra Light" panose="00000300000000000000" pitchFamily="50" charset="0"/>
              </a:rPr>
              <a:t>NOVELTIS, </a:t>
            </a:r>
            <a:r>
              <a:rPr lang="en-GB" sz="3400" baseline="30000" dirty="0" smtClean="0">
                <a:latin typeface="CNES Condensed" panose="00000500000000000000" pitchFamily="50" charset="0"/>
              </a:rPr>
              <a:t>2 </a:t>
            </a:r>
            <a:r>
              <a:rPr lang="en-GB" sz="3400" dirty="0" smtClean="0">
                <a:latin typeface="CNES Condensed Extra Light" panose="00000300000000000000" pitchFamily="50" charset="0"/>
              </a:rPr>
              <a:t>CNES, </a:t>
            </a:r>
            <a:r>
              <a:rPr lang="en-GB" sz="3400" baseline="30000" dirty="0">
                <a:latin typeface="CNES Condensed" panose="00000500000000000000" pitchFamily="50" charset="0"/>
              </a:rPr>
              <a:t>3 </a:t>
            </a:r>
            <a:r>
              <a:rPr lang="en-GB" sz="3400" dirty="0" smtClean="0">
                <a:latin typeface="CNES Condensed Extra Light" panose="00000300000000000000" pitchFamily="50" charset="0"/>
              </a:rPr>
              <a:t>ISAE-</a:t>
            </a:r>
            <a:r>
              <a:rPr lang="en-GB" sz="3400" dirty="0" err="1" smtClean="0">
                <a:latin typeface="CNES Condensed Extra Light" panose="00000300000000000000" pitchFamily="50" charset="0"/>
              </a:rPr>
              <a:t>Supaero</a:t>
            </a:r>
            <a:endParaRPr lang="en-GB" sz="3400" baseline="30000" dirty="0" smtClean="0">
              <a:latin typeface="CNES Condensed" panose="00000500000000000000" pitchFamily="50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61" y="40034105"/>
            <a:ext cx="5865179" cy="1842924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933" y="40028965"/>
            <a:ext cx="3040331" cy="18432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7032" y="40028965"/>
            <a:ext cx="2475154" cy="18432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571521" y="37972089"/>
            <a:ext cx="17189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[1] </a:t>
            </a:r>
            <a:r>
              <a:rPr lang="en-US" sz="2800" dirty="0" smtClean="0"/>
              <a:t>Lucas</a:t>
            </a:r>
            <a:r>
              <a:rPr lang="en-US" sz="2800" dirty="0"/>
              <a:t>, S., Oberlin, T., </a:t>
            </a:r>
            <a:r>
              <a:rPr lang="en-US" sz="2800" dirty="0" err="1"/>
              <a:t>Goiffon</a:t>
            </a:r>
            <a:r>
              <a:rPr lang="en-US" sz="2800" dirty="0"/>
              <a:t>, V., &amp; Le Mer, F. (2022). Automatic Detection and Correction of Random Telegraph Signal Artifacts in Earth Observation Images. </a:t>
            </a:r>
            <a:r>
              <a:rPr lang="en-US" sz="2800" i="1" dirty="0"/>
              <a:t>IEEE Geoscience and Remote Sensing Letters</a:t>
            </a:r>
            <a:r>
              <a:rPr lang="en-US" sz="2800" dirty="0"/>
              <a:t>, </a:t>
            </a:r>
            <a:r>
              <a:rPr lang="en-US" sz="2800" i="1" dirty="0"/>
              <a:t>19</a:t>
            </a:r>
            <a:r>
              <a:rPr lang="en-US" sz="2800" dirty="0"/>
              <a:t>, 1-5.</a:t>
            </a:r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37411"/>
              </p:ext>
            </p:extLst>
          </p:nvPr>
        </p:nvGraphicFramePr>
        <p:xfrm>
          <a:off x="20578397" y="30529542"/>
          <a:ext cx="9178906" cy="3982787"/>
        </p:xfrm>
        <a:graphic>
          <a:graphicData uri="http://schemas.openxmlformats.org/drawingml/2006/table">
            <a:tbl>
              <a:tblPr/>
              <a:tblGrid>
                <a:gridCol w="2986906">
                  <a:extLst>
                    <a:ext uri="{9D8B030D-6E8A-4147-A177-3AD203B41FA5}">
                      <a16:colId xmlns:a16="http://schemas.microsoft.com/office/drawing/2014/main" val="2190824977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785447366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4252104056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367941101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302803494"/>
                    </a:ext>
                  </a:extLst>
                </a:gridCol>
              </a:tblGrid>
              <a:tr h="742787">
                <a:tc>
                  <a:txBody>
                    <a:bodyPr/>
                    <a:lstStyle/>
                    <a:p>
                      <a:pPr algn="l" fontAlgn="b"/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NMRSE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NMAE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PSNR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SSIM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37715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Images contaminées source</a:t>
                      </a:r>
                      <a:endParaRPr lang="fr-F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1,09E-02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9,92E-05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0,988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872775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Correction par analyse du </a:t>
                      </a:r>
                      <a:r>
                        <a:rPr lang="fr-FR" sz="28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signal</a:t>
                      </a:r>
                      <a:endParaRPr lang="fr-F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3,73E-05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0,997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75858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Correction </a:t>
                      </a:r>
                      <a:r>
                        <a:rPr lang="fr-FR" sz="2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variationnelle</a:t>
                      </a:r>
                      <a:endParaRPr lang="fr-F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2,43E-05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0,998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0029159"/>
                  </a:ext>
                </a:extLst>
              </a:tr>
            </a:tbl>
          </a:graphicData>
        </a:graphic>
      </p:graphicFrame>
      <p:grpSp>
        <p:nvGrpSpPr>
          <p:cNvPr id="9" name="Groupe 8"/>
          <p:cNvGrpSpPr/>
          <p:nvPr/>
        </p:nvGrpSpPr>
        <p:grpSpPr>
          <a:xfrm>
            <a:off x="2571521" y="29200770"/>
            <a:ext cx="17189176" cy="8626941"/>
            <a:chOff x="12205433" y="27322252"/>
            <a:chExt cx="17189176" cy="8626941"/>
          </a:xfrm>
        </p:grpSpPr>
        <p:sp>
          <p:nvSpPr>
            <p:cNvPr id="35" name="ZoneTexte 34"/>
            <p:cNvSpPr txBox="1"/>
            <p:nvPr/>
          </p:nvSpPr>
          <p:spPr>
            <a:xfrm>
              <a:off x="12205433" y="34648837"/>
              <a:ext cx="5400000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 smtClean="0">
                  <a:latin typeface="CNES Condensed Light" panose="00000400000000000000" pitchFamily="50" charset="0"/>
                </a:rPr>
                <a:t>Image source contaminée SPOT-5</a:t>
              </a:r>
            </a:p>
            <a:p>
              <a:pPr algn="ctr"/>
              <a:r>
                <a:rPr lang="en-US" sz="2500" dirty="0" err="1" smtClean="0">
                  <a:latin typeface="CNES Condensed Light" panose="00000400000000000000" pitchFamily="50" charset="0"/>
                </a:rPr>
                <a:t>Bande</a:t>
              </a:r>
              <a:r>
                <a:rPr lang="en-US" sz="2500" dirty="0" smtClean="0">
                  <a:latin typeface="CNES Condensed Light" panose="00000400000000000000" pitchFamily="50" charset="0"/>
                </a:rPr>
                <a:t> </a:t>
              </a:r>
              <a:r>
                <a:rPr lang="en-US" sz="2500" dirty="0">
                  <a:latin typeface="CNES Condensed Light" panose="00000400000000000000" pitchFamily="50" charset="0"/>
                </a:rPr>
                <a:t>4 </a:t>
              </a:r>
              <a:r>
                <a:rPr lang="en-US" sz="2500" dirty="0" smtClean="0">
                  <a:latin typeface="CNES Condensed Light" panose="00000400000000000000" pitchFamily="50" charset="0"/>
                </a:rPr>
                <a:t>de </a:t>
              </a:r>
              <a:r>
                <a:rPr lang="en-US" sz="2500" dirty="0" err="1" smtClean="0">
                  <a:latin typeface="CNES Condensed Light" panose="00000400000000000000" pitchFamily="50" charset="0"/>
                </a:rPr>
                <a:t>l’instrument</a:t>
              </a:r>
              <a:r>
                <a:rPr lang="en-US" sz="2500" dirty="0" smtClean="0">
                  <a:latin typeface="CNES Condensed Light" panose="00000400000000000000" pitchFamily="50" charset="0"/>
                </a:rPr>
                <a:t> HRG2, </a:t>
              </a:r>
              <a:r>
                <a:rPr lang="en-US" sz="2500" dirty="0" err="1" smtClean="0">
                  <a:latin typeface="CNES Condensed Light" panose="00000400000000000000" pitchFamily="50" charset="0"/>
                </a:rPr>
                <a:t>extrait</a:t>
              </a:r>
              <a:r>
                <a:rPr lang="en-US" sz="2500" dirty="0" smtClean="0">
                  <a:latin typeface="CNES Condensed Light" panose="00000400000000000000" pitchFamily="50" charset="0"/>
                </a:rPr>
                <a:t> de la scène 557-313</a:t>
              </a:r>
              <a:endParaRPr lang="fr-FR" sz="2500" dirty="0" smtClean="0">
                <a:latin typeface="CNES Condensed Light" panose="00000400000000000000" pitchFamily="50" charset="0"/>
              </a:endParaRPr>
            </a:p>
          </p:txBody>
        </p:sp>
        <p:pic>
          <p:nvPicPr>
            <p:cNvPr id="51" name="Image 5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05433" y="27322252"/>
              <a:ext cx="5400000" cy="7200000"/>
            </a:xfrm>
            <a:prstGeom prst="rect">
              <a:avLst/>
            </a:prstGeom>
          </p:spPr>
        </p:pic>
        <p:pic>
          <p:nvPicPr>
            <p:cNvPr id="52" name="Image 5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94609" y="27322252"/>
              <a:ext cx="5400000" cy="7200000"/>
            </a:xfrm>
            <a:prstGeom prst="rect">
              <a:avLst/>
            </a:prstGeom>
          </p:spPr>
        </p:pic>
        <p:pic>
          <p:nvPicPr>
            <p:cNvPr id="53" name="Image 5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89764" y="27322252"/>
              <a:ext cx="5400000" cy="7200000"/>
            </a:xfrm>
            <a:prstGeom prst="rect">
              <a:avLst/>
            </a:prstGeom>
          </p:spPr>
        </p:pic>
        <p:sp>
          <p:nvSpPr>
            <p:cNvPr id="55" name="ZoneTexte 54"/>
            <p:cNvSpPr txBox="1"/>
            <p:nvPr/>
          </p:nvSpPr>
          <p:spPr>
            <a:xfrm>
              <a:off x="18089765" y="34502643"/>
              <a:ext cx="54000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 smtClean="0">
                  <a:latin typeface="CNES Condensed Light" panose="00000400000000000000" pitchFamily="50" charset="0"/>
                </a:rPr>
                <a:t>Correction avec la méthode par analyse du </a:t>
              </a:r>
              <a:r>
                <a:rPr lang="fr-FR" sz="4400" i="1" dirty="0" smtClean="0">
                  <a:latin typeface="CNES Condensed Light" panose="00000400000000000000" pitchFamily="50" charset="0"/>
                </a:rPr>
                <a:t>signal</a:t>
              </a:r>
              <a:endParaRPr lang="fr-FR" sz="4400" dirty="0">
                <a:latin typeface="CNES Condensed Light" panose="00000400000000000000" pitchFamily="50" charset="0"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23974095" y="34502643"/>
              <a:ext cx="542051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 smtClean="0">
                  <a:latin typeface="CNES Condensed Light" panose="00000400000000000000" pitchFamily="50" charset="0"/>
                </a:rPr>
                <a:t>Correction avec la méthode </a:t>
              </a:r>
              <a:r>
                <a:rPr lang="fr-FR" sz="4400" dirty="0" err="1" smtClean="0">
                  <a:latin typeface="CNES Condensed Light" panose="00000400000000000000" pitchFamily="50" charset="0"/>
                </a:rPr>
                <a:t>variationnelle</a:t>
              </a:r>
              <a:endParaRPr lang="fr-FR" sz="4400" dirty="0">
                <a:latin typeface="CNES Condensed Light" panose="00000400000000000000" pitchFamily="50" charset="0"/>
              </a:endParaRPr>
            </a:p>
          </p:txBody>
        </p:sp>
      </p:grpSp>
      <p:pic>
        <p:nvPicPr>
          <p:cNvPr id="12" name="Imag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453512" y="8432936"/>
            <a:ext cx="9475060" cy="836292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547804" y="35087774"/>
            <a:ext cx="9240092" cy="2785378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3500" dirty="0" smtClean="0">
                <a:latin typeface="CNES Slab" panose="00000500000000000000" pitchFamily="50" charset="0"/>
              </a:rPr>
              <a:t>Très bons résultats de correction, encore perfectibles et un coût calculatoire trop important</a:t>
            </a:r>
          </a:p>
          <a:p>
            <a:pPr algn="ctr"/>
            <a:endParaRPr lang="fr-FR" sz="3500" dirty="0">
              <a:latin typeface="CNES Slab" panose="00000500000000000000" pitchFamily="50" charset="0"/>
            </a:endParaRPr>
          </a:p>
          <a:p>
            <a:pPr algn="ctr"/>
            <a:r>
              <a:rPr lang="fr-FR" sz="3500" dirty="0" smtClean="0">
                <a:latin typeface="CNES Slab Light" panose="00000400000000000000" pitchFamily="50" charset="0"/>
              </a:rPr>
              <a:t>Travail en cours d’amélioration des </a:t>
            </a:r>
            <a:r>
              <a:rPr lang="fr-FR" sz="3500" dirty="0" err="1" smtClean="0">
                <a:latin typeface="CNES Slab Light" panose="00000400000000000000" pitchFamily="50" charset="0"/>
              </a:rPr>
              <a:t>pré-traitements</a:t>
            </a:r>
            <a:r>
              <a:rPr lang="fr-FR" sz="3500" dirty="0" smtClean="0">
                <a:latin typeface="CNES Slab Light" panose="00000400000000000000" pitchFamily="50" charset="0"/>
              </a:rPr>
              <a:t> et des régularisations. </a:t>
            </a:r>
            <a:endParaRPr lang="fr-FR" sz="3500" dirty="0">
              <a:latin typeface="CNES Slab Light" panose="00000400000000000000" pitchFamily="5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ZoneTexte 22"/>
              <p:cNvSpPr txBox="1"/>
              <p:nvPr/>
            </p:nvSpPr>
            <p:spPr>
              <a:xfrm>
                <a:off x="3173614" y="22822424"/>
                <a:ext cx="8155566" cy="957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𝑎𝑟𝑔</m:t>
                      </m:r>
                      <m:func>
                        <m:func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FR" sz="48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lim>
                          </m:limLow>
                        </m:fName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𝜆𝜓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fr-FR" sz="4800" dirty="0"/>
              </a:p>
            </p:txBody>
          </p:sp>
        </mc:Choice>
        <mc:Fallback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614" y="22822424"/>
                <a:ext cx="8155566" cy="95763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/>
              <p:cNvSpPr txBox="1"/>
              <p:nvPr/>
            </p:nvSpPr>
            <p:spPr>
              <a:xfrm>
                <a:off x="2852385" y="24822389"/>
                <a:ext cx="11044612" cy="2026067"/>
              </a:xfrm>
              <a:prstGeom prst="rect">
                <a:avLst/>
              </a:prstGeom>
              <a:noFill/>
              <a:ln w="38100"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ts val="3000"/>
                  </a:spcBef>
                  <a:spcAft>
                    <a:spcPts val="3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) 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𝑐𝑜𝑙𝑜𝑛𝑛𝑒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7"/>
                            </m:rP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𝑙𝑖𝑔𝑛𝑒𝑗</m:t>
                          </m:r>
                        </m:sub>
                        <m:sup/>
                        <m:e>
                          <m:rad>
                            <m:radPr>
                              <m:degHide m:val="on"/>
                              <m:ctrlPr>
                                <a:rPr lang="fr-FR" sz="3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sz="32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+1,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fr-FR" sz="32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FR" sz="32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sz="32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  <m:r>
                                        <a:rPr lang="fr-FR" sz="32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FR" sz="32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p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85" y="24822389"/>
                <a:ext cx="11044612" cy="202606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/>
          <p:cNvSpPr txBox="1"/>
          <p:nvPr/>
        </p:nvSpPr>
        <p:spPr>
          <a:xfrm>
            <a:off x="16470907" y="22599769"/>
            <a:ext cx="414612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latin typeface="CNES Slab" panose="00000500000000000000" pitchFamily="50" charset="0"/>
              </a:rPr>
              <a:t>Variation </a:t>
            </a:r>
            <a:r>
              <a:rPr lang="fr-FR" sz="4000" dirty="0" smtClean="0">
                <a:latin typeface="CNES Slab" panose="00000500000000000000" pitchFamily="50" charset="0"/>
              </a:rPr>
              <a:t>Totale 1D</a:t>
            </a:r>
          </a:p>
          <a:p>
            <a:pPr algn="ctr"/>
            <a:r>
              <a:rPr lang="fr-FR" sz="3200" dirty="0" smtClean="0">
                <a:latin typeface="CNES Slab ExtraLight" panose="00000300000000000000" pitchFamily="50" charset="0"/>
              </a:rPr>
              <a:t>RTS constant par morceaux</a:t>
            </a:r>
            <a:endParaRPr lang="fr-FR" sz="3200" dirty="0">
              <a:latin typeface="CNES Slab ExtraLight" panose="00000300000000000000" pitchFamily="50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4035972" y="24989037"/>
            <a:ext cx="593350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CNES Slab" panose="00000500000000000000" pitchFamily="50" charset="0"/>
              </a:rPr>
              <a:t>Variation totale 2D lissée</a:t>
            </a:r>
          </a:p>
          <a:p>
            <a:pPr algn="just"/>
            <a:r>
              <a:rPr lang="fr-FR" sz="3200" dirty="0" smtClean="0">
                <a:latin typeface="CNES Slab ExtraLight" panose="00000300000000000000" pitchFamily="50" charset="0"/>
              </a:rPr>
              <a:t>Régularisation sur l’image en intégrant les colonnes </a:t>
            </a:r>
            <a:r>
              <a:rPr lang="fr-FR" sz="3200" dirty="0" smtClean="0">
                <a:latin typeface="CNES Slab ExtraLight" panose="00000300000000000000" pitchFamily="50" charset="0"/>
              </a:rPr>
              <a:t>adjacentes</a:t>
            </a:r>
            <a:endParaRPr lang="fr-FR" sz="3200" dirty="0">
              <a:latin typeface="CNES Slab ExtraLight" panose="00000300000000000000" pitchFamily="5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ZoneTexte 49"/>
              <p:cNvSpPr txBox="1"/>
              <p:nvPr/>
            </p:nvSpPr>
            <p:spPr>
              <a:xfrm>
                <a:off x="11660465" y="22425747"/>
                <a:ext cx="4751015" cy="2040815"/>
              </a:xfrm>
              <a:prstGeom prst="rect">
                <a:avLst/>
              </a:prstGeom>
              <a:noFill/>
              <a:ln w="38100"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3000"/>
                  </a:spcBef>
                  <a:spcAft>
                    <a:spcPts val="3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𝑐𝑜𝑙𝑜𝑛𝑛𝑒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7"/>
                            </m:rPr>
                            <a:rPr lang="fr-FR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50" name="ZoneText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0465" y="22425747"/>
                <a:ext cx="4751015" cy="204081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38100"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onnecteur droit avec flèche 57"/>
          <p:cNvCxnSpPr/>
          <p:nvPr/>
        </p:nvCxnSpPr>
        <p:spPr>
          <a:xfrm flipH="1">
            <a:off x="6790595" y="23623281"/>
            <a:ext cx="0" cy="111600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11548142" y="20666758"/>
            <a:ext cx="8421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CNES Slab" panose="00000500000000000000" pitchFamily="50" charset="0"/>
              </a:rPr>
              <a:t>Paramètre de régularisation</a:t>
            </a:r>
          </a:p>
          <a:p>
            <a:pPr algn="ctr"/>
            <a:r>
              <a:rPr lang="fr-FR" sz="3000" dirty="0" smtClean="0">
                <a:latin typeface="CNES Slab ExtraLight" panose="00000300000000000000" pitchFamily="50" charset="0"/>
              </a:rPr>
              <a:t>Fixé itérativement par analyse sur les colonnes voisines non contaminées </a:t>
            </a:r>
            <a:endParaRPr lang="fr-FR" sz="3000" dirty="0">
              <a:latin typeface="CNES Slab ExtraLight" panose="00000300000000000000" pitchFamily="50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2128677" y="27653329"/>
            <a:ext cx="10271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NES Slab Light" panose="00000400000000000000" pitchFamily="50" charset="0"/>
              </a:rPr>
              <a:t>Résolution par l’algorithme  du gradient proximal :</a:t>
            </a:r>
            <a:endParaRPr lang="fr-FR" sz="3600" dirty="0">
              <a:latin typeface="CNES Slab Light" panose="00000400000000000000" pitchFamily="5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ZoneTexte 62"/>
              <p:cNvSpPr txBox="1"/>
              <p:nvPr/>
            </p:nvSpPr>
            <p:spPr>
              <a:xfrm>
                <a:off x="12025264" y="27264280"/>
                <a:ext cx="7594512" cy="1424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𝑝𝑟𝑜</m:t>
                      </m:r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𝜆𝛾𝜓</m:t>
                          </m:r>
                        </m:sub>
                      </m:sSub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𝛾𝛻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fr-FR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fr-FR" sz="3200" b="0" i="1" dirty="0" smtClean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fr-FR" sz="2800" dirty="0"/>
                  <a:t>a</a:t>
                </a:r>
                <a:r>
                  <a:rPr lang="fr-FR" sz="2800" b="0" dirty="0" smtClean="0"/>
                  <a:t>vec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prox</m:t>
                        </m:r>
                      </m:e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𝜆𝛾𝜓</m:t>
                        </m:r>
                      </m:sub>
                    </m:sSub>
                    <m:sSub>
                      <m:sSubPr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𝑚𝑎𝑥</m:t>
                    </m:r>
                    <m:d>
                      <m:dPr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0,1−</m:t>
                        </m:r>
                        <m:f>
                          <m:f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𝜆𝛾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fr-FR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fr-FR" sz="2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d>
                    <m:sSub>
                      <m:sSubPr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fr-FR" sz="3200" dirty="0"/>
              </a:p>
            </p:txBody>
          </p:sp>
        </mc:Choice>
        <mc:Fallback>
          <p:sp>
            <p:nvSpPr>
              <p:cNvPr id="63" name="ZoneText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5264" y="27264280"/>
                <a:ext cx="7594512" cy="1424429"/>
              </a:xfrm>
              <a:prstGeom prst="rect">
                <a:avLst/>
              </a:prstGeom>
              <a:blipFill>
                <a:blip r:embed="rId15"/>
                <a:stretch>
                  <a:fillRect b="-47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Groupe 64"/>
          <p:cNvGrpSpPr/>
          <p:nvPr/>
        </p:nvGrpSpPr>
        <p:grpSpPr>
          <a:xfrm>
            <a:off x="3372883" y="16547410"/>
            <a:ext cx="16313396" cy="3749431"/>
            <a:chOff x="3743254" y="16962056"/>
            <a:chExt cx="15333978" cy="3486408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561"/>
            <a:stretch/>
          </p:blipFill>
          <p:spPr>
            <a:xfrm>
              <a:off x="3743254" y="19624954"/>
              <a:ext cx="15333978" cy="823510"/>
            </a:xfrm>
            <a:prstGeom prst="rect">
              <a:avLst/>
            </a:prstGeom>
          </p:spPr>
        </p:pic>
        <p:pic>
          <p:nvPicPr>
            <p:cNvPr id="64" name="Image 63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05" b="25634"/>
            <a:stretch/>
          </p:blipFill>
          <p:spPr>
            <a:xfrm>
              <a:off x="3743254" y="16962056"/>
              <a:ext cx="15333978" cy="2592729"/>
            </a:xfrm>
            <a:prstGeom prst="rect">
              <a:avLst/>
            </a:prstGeom>
          </p:spPr>
        </p:pic>
      </p:grpSp>
      <p:sp>
        <p:nvSpPr>
          <p:cNvPr id="66" name="ZoneTexte 65"/>
          <p:cNvSpPr txBox="1"/>
          <p:nvPr/>
        </p:nvSpPr>
        <p:spPr>
          <a:xfrm>
            <a:off x="21183347" y="29246211"/>
            <a:ext cx="7969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CNES Slab" panose="00000500000000000000" pitchFamily="50" charset="0"/>
              </a:rPr>
              <a:t>Evaluation visuelle et quantitative :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21029567" y="17080733"/>
            <a:ext cx="9000000" cy="11605768"/>
            <a:chOff x="20888891" y="17080733"/>
            <a:chExt cx="9000000" cy="11605768"/>
          </a:xfrm>
        </p:grpSpPr>
        <p:sp>
          <p:nvSpPr>
            <p:cNvPr id="68" name="Rectangle 67"/>
            <p:cNvSpPr/>
            <p:nvPr/>
          </p:nvSpPr>
          <p:spPr>
            <a:xfrm>
              <a:off x="21220175" y="28101726"/>
              <a:ext cx="85677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 smtClean="0">
                  <a:latin typeface="CNES Condensed Light" panose="00000400000000000000" pitchFamily="50" charset="0"/>
                </a:rPr>
                <a:t>RTS </a:t>
              </a:r>
              <a:r>
                <a:rPr lang="en-US" sz="3200" b="1" dirty="0" err="1" smtClean="0">
                  <a:solidFill>
                    <a:srgbClr val="0070C0"/>
                  </a:solidFill>
                  <a:latin typeface="CNES Condensed Light" panose="00000400000000000000" pitchFamily="50" charset="0"/>
                </a:rPr>
                <a:t>injecté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et </a:t>
              </a:r>
              <a:r>
                <a:rPr lang="en-US" sz="3200" b="1" dirty="0" err="1" smtClean="0">
                  <a:solidFill>
                    <a:schemeClr val="accent2"/>
                  </a:solidFill>
                  <a:latin typeface="CNES Condensed Light" panose="00000400000000000000" pitchFamily="50" charset="0"/>
                </a:rPr>
                <a:t>estimé</a:t>
              </a:r>
              <a:r>
                <a:rPr lang="en-US" sz="3200" b="1" dirty="0" smtClean="0">
                  <a:solidFill>
                    <a:schemeClr val="accent2"/>
                  </a:solidFill>
                  <a:latin typeface="CNES Condensed Light" panose="00000400000000000000" pitchFamily="50" charset="0"/>
                </a:rPr>
                <a:t> 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sur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cette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colonne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par la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méthode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variationnelle</a:t>
              </a:r>
              <a:endParaRPr lang="fr-FR" sz="3200" b="1" dirty="0">
                <a:solidFill>
                  <a:schemeClr val="accent2"/>
                </a:solidFill>
                <a:latin typeface="CNES Condensed Light" panose="00000400000000000000" pitchFamily="50" charset="0"/>
              </a:endParaRPr>
            </a:p>
          </p:txBody>
        </p:sp>
        <p:pic>
          <p:nvPicPr>
            <p:cNvPr id="73" name="Image 72"/>
            <p:cNvPicPr>
              <a:picLocks noChangeAspect="1"/>
            </p:cNvPicPr>
            <p:nvPr/>
          </p:nvPicPr>
          <p:blipFill>
            <a:blip r:embed="rId1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8891" y="20947084"/>
              <a:ext cx="9000000" cy="3375000"/>
            </a:xfrm>
            <a:prstGeom prst="rect">
              <a:avLst/>
            </a:prstGeom>
          </p:spPr>
        </p:pic>
        <p:pic>
          <p:nvPicPr>
            <p:cNvPr id="74" name="Image 73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8891" y="24820314"/>
              <a:ext cx="9000000" cy="3375000"/>
            </a:xfrm>
            <a:prstGeom prst="rect">
              <a:avLst/>
            </a:prstGeom>
          </p:spPr>
        </p:pic>
        <p:pic>
          <p:nvPicPr>
            <p:cNvPr id="75" name="Image 74"/>
            <p:cNvPicPr>
              <a:picLocks noChangeAspect="1"/>
            </p:cNvPicPr>
            <p:nvPr/>
          </p:nvPicPr>
          <p:blipFill>
            <a:blip r:embed="rId20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8891" y="17080733"/>
              <a:ext cx="9000000" cy="3375000"/>
            </a:xfrm>
            <a:prstGeom prst="rect">
              <a:avLst/>
            </a:prstGeom>
          </p:spPr>
        </p:pic>
        <p:sp>
          <p:nvSpPr>
            <p:cNvPr id="76" name="Rectangle 75"/>
            <p:cNvSpPr/>
            <p:nvPr/>
          </p:nvSpPr>
          <p:spPr>
            <a:xfrm>
              <a:off x="21220176" y="20271461"/>
              <a:ext cx="85677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 smtClean="0">
                  <a:latin typeface="CNES Condensed Light" panose="00000400000000000000" pitchFamily="50" charset="0"/>
                </a:rPr>
                <a:t>Signal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d’une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colonne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de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l’image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source SANS RTS</a:t>
              </a:r>
              <a:endParaRPr lang="fr-FR" sz="3200" dirty="0">
                <a:latin typeface="CNES Condensed Light" panose="00000400000000000000" pitchFamily="50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1220176" y="24106218"/>
              <a:ext cx="85677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 smtClean="0">
                  <a:latin typeface="CNES Condensed Light" panose="00000400000000000000" pitchFamily="50" charset="0"/>
                </a:rPr>
                <a:t>Signal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d’une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colonne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de </a:t>
              </a:r>
              <a:r>
                <a:rPr lang="en-US" sz="3200" dirty="0" err="1" smtClean="0">
                  <a:latin typeface="CNES Condensed Light" panose="00000400000000000000" pitchFamily="50" charset="0"/>
                </a:rPr>
                <a:t>l’image</a:t>
              </a:r>
              <a:r>
                <a:rPr lang="en-US" sz="3200" dirty="0" smtClean="0">
                  <a:latin typeface="CNES Condensed Light" panose="00000400000000000000" pitchFamily="50" charset="0"/>
                </a:rPr>
                <a:t> source AVEC RTS </a:t>
              </a:r>
              <a:r>
                <a:rPr lang="en-US" sz="2800" dirty="0" smtClean="0">
                  <a:latin typeface="CNES Condensed Light" panose="00000400000000000000" pitchFamily="50" charset="0"/>
                </a:rPr>
                <a:t>(contamination </a:t>
              </a:r>
              <a:r>
                <a:rPr lang="en-US" sz="2800" dirty="0" err="1" smtClean="0">
                  <a:latin typeface="CNES Condensed Light" panose="00000400000000000000" pitchFamily="50" charset="0"/>
                </a:rPr>
                <a:t>synthétique</a:t>
              </a:r>
              <a:r>
                <a:rPr lang="en-US" sz="2800" dirty="0" smtClean="0">
                  <a:latin typeface="CNES Condensed Light" panose="00000400000000000000" pitchFamily="50" charset="0"/>
                </a:rPr>
                <a:t>)</a:t>
              </a:r>
              <a:endParaRPr lang="fr-FR" sz="3200" dirty="0">
                <a:latin typeface="CNES Condensed Light" panose="00000400000000000000" pitchFamily="50" charset="0"/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12095411" y="9489543"/>
            <a:ext cx="828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3200" dirty="0" smtClean="0">
                <a:latin typeface="CNES Sans Light" panose="00000400000000000000" pitchFamily="50" charset="0"/>
              </a:rPr>
              <a:t>Développement dans le cadre d’une </a:t>
            </a:r>
            <a:r>
              <a:rPr lang="fr-FR" sz="3200" dirty="0" smtClean="0">
                <a:latin typeface="CNES Sans" panose="00000500000000000000" pitchFamily="50" charset="0"/>
              </a:rPr>
              <a:t>R&amp;T CNES </a:t>
            </a:r>
            <a:r>
              <a:rPr lang="fr-FR" sz="3200" dirty="0" smtClean="0">
                <a:latin typeface="CNES Sans Light" panose="00000400000000000000" pitchFamily="50" charset="0"/>
              </a:rPr>
              <a:t>de </a:t>
            </a:r>
            <a:r>
              <a:rPr lang="fr-FR" sz="3200" b="1" dirty="0" smtClean="0">
                <a:latin typeface="CNES Sans" panose="00000500000000000000" pitchFamily="50" charset="0"/>
              </a:rPr>
              <a:t>méthodes automatiques de détection et correction </a:t>
            </a:r>
            <a:r>
              <a:rPr lang="fr-FR" sz="3200" dirty="0" smtClean="0">
                <a:latin typeface="CNES Sans Light" panose="00000400000000000000" pitchFamily="50" charset="0"/>
              </a:rPr>
              <a:t>[1] des RTS dans des images d’observation de la Terre </a:t>
            </a:r>
            <a:r>
              <a:rPr lang="fr-FR" sz="3200" dirty="0" smtClean="0">
                <a:latin typeface="CNES Sans" panose="00000500000000000000" pitchFamily="50" charset="0"/>
              </a:rPr>
              <a:t>avec un fond de paysage</a:t>
            </a:r>
            <a:r>
              <a:rPr lang="fr-FR" sz="3200" dirty="0" smtClean="0">
                <a:latin typeface="CNES Sans Light" panose="00000400000000000000" pitchFamily="50" charset="0"/>
              </a:rPr>
              <a:t>.</a:t>
            </a:r>
            <a:endParaRPr lang="fr-FR" sz="3200" dirty="0">
              <a:latin typeface="CNES Sans Light" panose="00000400000000000000" pitchFamily="50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683752" y="9489543"/>
            <a:ext cx="828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3200" dirty="0" smtClean="0">
                <a:latin typeface="CNES Sans Light" panose="00000400000000000000" pitchFamily="50" charset="0"/>
              </a:rPr>
              <a:t>Le bruit télégraphique (</a:t>
            </a:r>
            <a:r>
              <a:rPr lang="fr-FR" sz="3200" b="1" dirty="0" smtClean="0">
                <a:latin typeface="CNES Sans" panose="00000500000000000000" pitchFamily="50" charset="0"/>
              </a:rPr>
              <a:t>RTS</a:t>
            </a:r>
            <a:r>
              <a:rPr lang="fr-FR" sz="3200" dirty="0" smtClean="0">
                <a:latin typeface="CNES Sans Light" panose="00000400000000000000" pitchFamily="50" charset="0"/>
              </a:rPr>
              <a:t> pour </a:t>
            </a:r>
            <a:r>
              <a:rPr lang="fr-FR" sz="3200" dirty="0" err="1" smtClean="0">
                <a:latin typeface="CNES Sans" panose="00000500000000000000" pitchFamily="50" charset="0"/>
              </a:rPr>
              <a:t>Random</a:t>
            </a:r>
            <a:r>
              <a:rPr lang="fr-FR" sz="3200" dirty="0" smtClean="0">
                <a:latin typeface="CNES Sans" panose="00000500000000000000" pitchFamily="50" charset="0"/>
              </a:rPr>
              <a:t> Telegraph Signal</a:t>
            </a:r>
            <a:r>
              <a:rPr lang="fr-FR" sz="3200" dirty="0" smtClean="0">
                <a:latin typeface="CNES Sans Light" panose="00000400000000000000" pitchFamily="50" charset="0"/>
              </a:rPr>
              <a:t>) touche l’ensemble des matériaux semi-conducteurs, en particulier les détecteurs </a:t>
            </a:r>
            <a:r>
              <a:rPr lang="fr-FR" sz="3200" dirty="0" smtClean="0">
                <a:latin typeface="CNES Sans Light" panose="00000400000000000000" pitchFamily="50" charset="0"/>
              </a:rPr>
              <a:t>infrarouge. </a:t>
            </a:r>
            <a:r>
              <a:rPr lang="fr-FR" sz="3200" dirty="0" smtClean="0">
                <a:latin typeface="CNES Sans Light" panose="00000400000000000000" pitchFamily="50" charset="0"/>
              </a:rPr>
              <a:t>Ces </a:t>
            </a:r>
            <a:r>
              <a:rPr lang="fr-FR" sz="3200" b="1" dirty="0" smtClean="0">
                <a:latin typeface="CNES Sans" panose="00000500000000000000" pitchFamily="50" charset="0"/>
              </a:rPr>
              <a:t>effets sont d’autant plus fort dans le cas de missions spatiales</a:t>
            </a:r>
            <a:r>
              <a:rPr lang="fr-FR" sz="3200" b="1" dirty="0" smtClean="0">
                <a:latin typeface="CNES Sans Light" panose="00000400000000000000" pitchFamily="50" charset="0"/>
              </a:rPr>
              <a:t> </a:t>
            </a:r>
            <a:r>
              <a:rPr lang="fr-FR" sz="3200" dirty="0" smtClean="0">
                <a:latin typeface="CNES Sans Light" panose="00000400000000000000" pitchFamily="50" charset="0"/>
              </a:rPr>
              <a:t>à cause de l’environnement radiatif. </a:t>
            </a:r>
            <a:endParaRPr lang="fr-FR" sz="3200" dirty="0">
              <a:latin typeface="CNES Sans Light" panose="00000400000000000000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83752" y="12731416"/>
            <a:ext cx="8280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>
                <a:latin typeface="CNES Sans Light" panose="00000400000000000000" pitchFamily="50" charset="0"/>
              </a:rPr>
              <a:t>Un RTS se traduit par une </a:t>
            </a:r>
            <a:r>
              <a:rPr lang="fr-FR" sz="3200" b="1" dirty="0">
                <a:latin typeface="CNES Sans" panose="00000500000000000000" pitchFamily="50" charset="0"/>
              </a:rPr>
              <a:t>fluctuation aléatoire de l’offset du signal</a:t>
            </a:r>
            <a:r>
              <a:rPr lang="fr-FR" sz="3200" dirty="0">
                <a:latin typeface="CNES Sans Light" panose="00000400000000000000" pitchFamily="50" charset="0"/>
              </a:rPr>
              <a:t>, qui ressemble au </a:t>
            </a:r>
            <a:r>
              <a:rPr lang="fr-FR" sz="3200" i="1" dirty="0">
                <a:latin typeface="CNES Sans Light" panose="00000400000000000000" pitchFamily="50" charset="0"/>
              </a:rPr>
              <a:t>clignotement</a:t>
            </a:r>
            <a:r>
              <a:rPr lang="fr-FR" sz="3200" dirty="0">
                <a:latin typeface="CNES Sans Light" panose="00000400000000000000" pitchFamily="50" charset="0"/>
              </a:rPr>
              <a:t> d’un pixel dans le noir. Sur un satellite défilant type </a:t>
            </a:r>
            <a:r>
              <a:rPr lang="fr-FR" sz="3200" i="1" dirty="0">
                <a:latin typeface="CNES Sans Light" panose="00000400000000000000" pitchFamily="50" charset="0"/>
              </a:rPr>
              <a:t>push-</a:t>
            </a:r>
            <a:r>
              <a:rPr lang="fr-FR" sz="3200" i="1" dirty="0" err="1">
                <a:latin typeface="CNES Sans Light" panose="00000400000000000000" pitchFamily="50" charset="0"/>
              </a:rPr>
              <a:t>broom</a:t>
            </a:r>
            <a:r>
              <a:rPr lang="fr-FR" sz="3200" dirty="0">
                <a:latin typeface="CNES Sans Light" panose="00000400000000000000" pitchFamily="50" charset="0"/>
              </a:rPr>
              <a:t>, une colonne de l’image est assimilable à la dimension temporelle d’un pixel : le bruit télégraphique crée un </a:t>
            </a:r>
            <a:r>
              <a:rPr lang="fr-FR" sz="3200" b="1" dirty="0">
                <a:latin typeface="CNES Sans" panose="00000500000000000000" pitchFamily="50" charset="0"/>
              </a:rPr>
              <a:t>artefact de </a:t>
            </a:r>
            <a:r>
              <a:rPr lang="fr-FR" sz="3200" b="1" dirty="0">
                <a:latin typeface="CNES Sans" panose="00000500000000000000" pitchFamily="50" charset="0"/>
                <a:sym typeface="Wingdings" panose="05000000000000000000" pitchFamily="2" charset="2"/>
              </a:rPr>
              <a:t>stripping sur les images</a:t>
            </a:r>
            <a:r>
              <a:rPr lang="fr-FR" sz="3200" dirty="0">
                <a:latin typeface="CNES Sans Light" panose="00000400000000000000" pitchFamily="50" charset="0"/>
                <a:sym typeface="Wingdings" panose="05000000000000000000" pitchFamily="2" charset="2"/>
              </a:rPr>
              <a:t>.</a:t>
            </a:r>
            <a:endParaRPr lang="fr-FR" sz="3200" dirty="0">
              <a:latin typeface="CNES Sans Light" panose="00000400000000000000" pitchFamily="5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/>
              <p:cNvSpPr txBox="1"/>
              <p:nvPr/>
            </p:nvSpPr>
            <p:spPr>
              <a:xfrm>
                <a:off x="12095411" y="11746531"/>
                <a:ext cx="828000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 </a:t>
                </a:r>
                <a:r>
                  <a:rPr lang="fr-FR" sz="3200" b="1" dirty="0" smtClean="0">
                    <a:latin typeface="CNES Sans" panose="00000500000000000000" pitchFamily="50" charset="0"/>
                    <a:sym typeface="Wingdings" panose="05000000000000000000" pitchFamily="2" charset="2"/>
                  </a:rPr>
                  <a:t>Détection</a:t>
                </a:r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 des RTS par un </a:t>
                </a:r>
                <a:r>
                  <a:rPr lang="fr-FR" sz="3200" b="1" dirty="0" smtClean="0">
                    <a:latin typeface="CNES Sans" panose="00000500000000000000" pitchFamily="50" charset="0"/>
                    <a:sym typeface="Wingdings" panose="05000000000000000000" pitchFamily="2" charset="2"/>
                  </a:rPr>
                  <a:t>test statistique sur la distribution </a:t>
                </a:r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des colonnes de l’image</a:t>
                </a:r>
              </a:p>
              <a:p>
                <a:pPr algn="just"/>
                <a:endParaRPr lang="fr-FR" sz="3200" dirty="0">
                  <a:latin typeface="CNES Sans Light" panose="00000400000000000000" pitchFamily="50" charset="0"/>
                  <a:sym typeface="Wingdings" panose="05000000000000000000" pitchFamily="2" charset="2"/>
                </a:endParaRPr>
              </a:p>
              <a:p>
                <a:pPr algn="just"/>
                <a:r>
                  <a:rPr lang="fr-FR" sz="3200" dirty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 </a:t>
                </a:r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Correction </a:t>
                </a:r>
                <a:r>
                  <a:rPr lang="fr-FR" sz="3200" dirty="0" smtClean="0">
                    <a:latin typeface="CNES Sans Light" panose="00000400000000000000" pitchFamily="50" charset="0"/>
                  </a:rPr>
                  <a:t>par </a:t>
                </a:r>
                <a:r>
                  <a:rPr lang="fr-FR" sz="3200" b="1" dirty="0">
                    <a:latin typeface="CNES Sans" panose="00000500000000000000" pitchFamily="50" charset="0"/>
                  </a:rPr>
                  <a:t>analyse du signal</a:t>
                </a:r>
                <a:r>
                  <a:rPr lang="fr-FR" sz="3200" dirty="0">
                    <a:latin typeface="CNES Sans Light" panose="00000400000000000000" pitchFamily="50" charset="0"/>
                  </a:rPr>
                  <a:t> des colonnes RTS (détection des sauts et des niveaux</a:t>
                </a:r>
                <a:r>
                  <a:rPr lang="fr-FR" sz="3200" dirty="0" smtClean="0">
                    <a:latin typeface="CNES Sans Light" panose="00000400000000000000" pitchFamily="50" charset="0"/>
                  </a:rPr>
                  <a:t>).</a:t>
                </a:r>
              </a:p>
              <a:p>
                <a:pPr algn="just"/>
                <a:endParaRPr lang="fr-FR" sz="3200" dirty="0">
                  <a:latin typeface="CNES Sans Light" panose="00000400000000000000" pitchFamily="50" charset="0"/>
                </a:endParaRPr>
              </a:p>
              <a:p>
                <a:pPr algn="just"/>
                <a:r>
                  <a:rPr lang="fr-FR" sz="3200" dirty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 </a:t>
                </a:r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 </a:t>
                </a:r>
                <a:r>
                  <a:rPr lang="fr-FR" sz="3200" b="1" dirty="0" smtClean="0">
                    <a:latin typeface="CNES Sans" panose="00000500000000000000" pitchFamily="50" charset="0"/>
                    <a:sym typeface="Wingdings" panose="05000000000000000000" pitchFamily="2" charset="2"/>
                  </a:rPr>
                  <a:t>Correction</a:t>
                </a:r>
                <a:r>
                  <a:rPr lang="fr-FR" sz="3200" dirty="0" smtClean="0">
                    <a:latin typeface="CNES Sans Light" panose="00000400000000000000" pitchFamily="50" charset="0"/>
                    <a:sym typeface="Wingdings" panose="05000000000000000000" pitchFamily="2" charset="2"/>
                  </a:rPr>
                  <a:t> avec une </a:t>
                </a:r>
                <a:r>
                  <a:rPr lang="fr-FR" sz="3200" b="1" dirty="0" smtClean="0">
                    <a:latin typeface="CNES Sans" panose="00000500000000000000" pitchFamily="50" charset="0"/>
                    <a:sym typeface="Wingdings" panose="05000000000000000000" pitchFamily="2" charset="2"/>
                  </a:rPr>
                  <a:t>approche </a:t>
                </a:r>
                <a:r>
                  <a:rPr lang="fr-FR" sz="3200" b="1" dirty="0" err="1" smtClean="0">
                    <a:latin typeface="CNES Sans" panose="00000500000000000000" pitchFamily="50" charset="0"/>
                  </a:rPr>
                  <a:t>variationnelle</a:t>
                </a:r>
                <a:r>
                  <a:rPr lang="fr-FR" sz="3200" dirty="0" smtClean="0">
                    <a:latin typeface="CNES Sans Light" panose="00000400000000000000" pitchFamily="50" charset="0"/>
                  </a:rPr>
                  <a:t> </a:t>
                </a:r>
                <a:r>
                  <a:rPr lang="fr-FR" sz="3200" dirty="0">
                    <a:latin typeface="CNES Sans Light" panose="00000400000000000000" pitchFamily="50" charset="0"/>
                  </a:rPr>
                  <a:t>par décomposition de l’image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3200" dirty="0">
                    <a:latin typeface="CNES Sans Light" panose="00000400000000000000" pitchFamily="50" charset="0"/>
                  </a:rPr>
                  <a:t>  en une somme d’un paysage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3200" dirty="0">
                    <a:latin typeface="CNES Sans Light" panose="00000400000000000000" pitchFamily="50" charset="0"/>
                  </a:rPr>
                  <a:t> à restituer, du RTS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fr-FR" sz="3200" dirty="0">
                    <a:latin typeface="CNES Sans Light" panose="00000400000000000000" pitchFamily="50" charset="0"/>
                  </a:rPr>
                  <a:t> et d’un bruit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latin typeface="CNES Sans Light" panose="00000400000000000000" pitchFamily="50" charset="0"/>
                </a:endParaRPr>
              </a:p>
            </p:txBody>
          </p:sp>
        </mc:Choice>
        <mc:Fallback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95411" y="11746531"/>
                <a:ext cx="8280000" cy="4524315"/>
              </a:xfrm>
              <a:prstGeom prst="rect">
                <a:avLst/>
              </a:prstGeom>
              <a:blipFill>
                <a:blip r:embed="rId22"/>
                <a:stretch>
                  <a:fillRect l="-1841" t="-1752" r="-1915" b="-35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5258" y="9608298"/>
            <a:ext cx="648646" cy="6408000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>
            <a:off x="9623138" y="20796395"/>
            <a:ext cx="3065427" cy="2086794"/>
          </a:xfrm>
          <a:custGeom>
            <a:avLst/>
            <a:gdLst>
              <a:gd name="connsiteX0" fmla="*/ 204996 w 3065427"/>
              <a:gd name="connsiteY0" fmla="*/ 2002397 h 2002397"/>
              <a:gd name="connsiteX1" fmla="*/ 298781 w 3065427"/>
              <a:gd name="connsiteY1" fmla="*/ 150150 h 2002397"/>
              <a:gd name="connsiteX2" fmla="*/ 3065427 w 3065427"/>
              <a:gd name="connsiteY2" fmla="*/ 243935 h 2002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65427" h="2002397">
                <a:moveTo>
                  <a:pt x="204996" y="2002397"/>
                </a:moveTo>
                <a:cubicBezTo>
                  <a:pt x="13519" y="1222812"/>
                  <a:pt x="-177958" y="443227"/>
                  <a:pt x="298781" y="150150"/>
                </a:cubicBezTo>
                <a:cubicBezTo>
                  <a:pt x="775520" y="-142927"/>
                  <a:pt x="1920473" y="50504"/>
                  <a:pt x="3065427" y="243935"/>
                </a:cubicBezTo>
              </a:path>
            </a:pathLst>
          </a:custGeom>
          <a:noFill/>
          <a:ln w="571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 rot="19446368">
            <a:off x="10223808" y="23254437"/>
            <a:ext cx="1149239" cy="1008184"/>
          </a:xfrm>
          <a:custGeom>
            <a:avLst/>
            <a:gdLst>
              <a:gd name="connsiteX0" fmla="*/ 117608 w 1149239"/>
              <a:gd name="connsiteY0" fmla="*/ 0 h 1008184"/>
              <a:gd name="connsiteX1" fmla="*/ 94162 w 1149239"/>
              <a:gd name="connsiteY1" fmla="*/ 328246 h 1008184"/>
              <a:gd name="connsiteX2" fmla="*/ 1149239 w 1149239"/>
              <a:gd name="connsiteY2" fmla="*/ 1008184 h 1008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239" h="1008184">
                <a:moveTo>
                  <a:pt x="117608" y="0"/>
                </a:moveTo>
                <a:cubicBezTo>
                  <a:pt x="19915" y="80107"/>
                  <a:pt x="-77777" y="160215"/>
                  <a:pt x="94162" y="328246"/>
                </a:cubicBezTo>
                <a:cubicBezTo>
                  <a:pt x="266101" y="496277"/>
                  <a:pt x="707670" y="752230"/>
                  <a:pt x="1149239" y="1008184"/>
                </a:cubicBezTo>
              </a:path>
            </a:pathLst>
          </a:custGeom>
          <a:noFill/>
          <a:ln w="571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ZoneTexte 56"/>
              <p:cNvSpPr txBox="1"/>
              <p:nvPr/>
            </p:nvSpPr>
            <p:spPr>
              <a:xfrm>
                <a:off x="2852963" y="20666758"/>
                <a:ext cx="607448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3600" dirty="0" smtClean="0">
                    <a:latin typeface="CNES Sans Light" panose="00000400000000000000" pitchFamily="50" charset="0"/>
                  </a:rPr>
                  <a:t>Pour retrouver l’image corrigée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3600" dirty="0" smtClean="0">
                    <a:latin typeface="CNES Sans Light" panose="00000400000000000000" pitchFamily="50" charset="0"/>
                  </a:rPr>
                  <a:t>on doit retrouver le RTS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fr-FR" sz="3600" dirty="0" smtClean="0">
                    <a:latin typeface="CNES Sans Light" panose="00000400000000000000" pitchFamily="50" charset="0"/>
                  </a:rPr>
                  <a:t>. Pour cela on cherche à optimiser  :</a:t>
                </a:r>
                <a:endParaRPr lang="fr-FR" sz="3600" dirty="0">
                  <a:latin typeface="CNES Sans Light" panose="00000400000000000000" pitchFamily="50" charset="0"/>
                </a:endParaRPr>
              </a:p>
            </p:txBody>
          </p:sp>
        </mc:Choice>
        <mc:Fallback>
          <p:sp>
            <p:nvSpPr>
              <p:cNvPr id="57" name="ZoneText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963" y="20666758"/>
                <a:ext cx="6074488" cy="1754326"/>
              </a:xfrm>
              <a:prstGeom prst="rect">
                <a:avLst/>
              </a:prstGeom>
              <a:blipFill>
                <a:blip r:embed="rId24"/>
                <a:stretch>
                  <a:fillRect l="-3012" t="-5208" r="-3112" b="-121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/>
          <p:cNvSpPr/>
          <p:nvPr/>
        </p:nvSpPr>
        <p:spPr>
          <a:xfrm>
            <a:off x="26474227" y="15237692"/>
            <a:ext cx="3555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latin typeface="CNES Condensed Light" panose="00000400000000000000" pitchFamily="50" charset="0"/>
              </a:rPr>
              <a:t> </a:t>
            </a:r>
            <a:r>
              <a:rPr lang="en-US" sz="2400" dirty="0" smtClean="0">
                <a:latin typeface="CNES Condensed Light" panose="00000400000000000000" pitchFamily="50" charset="0"/>
              </a:rPr>
              <a:t>     </a:t>
            </a:r>
            <a:r>
              <a:rPr lang="en-US" sz="2400" dirty="0" err="1" smtClean="0">
                <a:latin typeface="CNES Condensed Light" panose="00000400000000000000" pitchFamily="50" charset="0"/>
              </a:rPr>
              <a:t>Exemple</a:t>
            </a:r>
            <a:r>
              <a:rPr lang="en-US" sz="2400" dirty="0" smtClean="0">
                <a:latin typeface="CNES Condensed Light" panose="00000400000000000000" pitchFamily="50" charset="0"/>
              </a:rPr>
              <a:t> avec 3 pixels </a:t>
            </a:r>
            <a:r>
              <a:rPr lang="en-US" sz="2400" dirty="0" err="1" smtClean="0">
                <a:latin typeface="CNES Condensed Light" panose="00000400000000000000" pitchFamily="50" charset="0"/>
              </a:rPr>
              <a:t>contaminés</a:t>
            </a:r>
            <a:r>
              <a:rPr lang="en-US" sz="2400" dirty="0" smtClean="0">
                <a:latin typeface="CNES Condensed Light" panose="00000400000000000000" pitchFamily="50" charset="0"/>
              </a:rPr>
              <a:t> par des RTS sur </a:t>
            </a:r>
            <a:r>
              <a:rPr lang="en-US" sz="2400" dirty="0" err="1" smtClean="0">
                <a:latin typeface="CNES Condensed Light" panose="00000400000000000000" pitchFamily="50" charset="0"/>
              </a:rPr>
              <a:t>une</a:t>
            </a:r>
            <a:r>
              <a:rPr lang="en-US" sz="2400" dirty="0" smtClean="0">
                <a:latin typeface="CNES Condensed Light" panose="00000400000000000000" pitchFamily="50" charset="0"/>
              </a:rPr>
              <a:t> image push-broom</a:t>
            </a:r>
            <a:endParaRPr lang="fr-FR" sz="2400" dirty="0">
              <a:latin typeface="CNES Condensed Light" panose="00000400000000000000" pitchFamily="50" charset="0"/>
            </a:endParaRPr>
          </a:p>
        </p:txBody>
      </p:sp>
      <p:sp>
        <p:nvSpPr>
          <p:cNvPr id="2" name="Accolade ouvrante 1"/>
          <p:cNvSpPr/>
          <p:nvPr/>
        </p:nvSpPr>
        <p:spPr>
          <a:xfrm>
            <a:off x="12095411" y="27265384"/>
            <a:ext cx="208478" cy="1422221"/>
          </a:xfrm>
          <a:prstGeom prst="leftBrace">
            <a:avLst>
              <a:gd name="adj1" fmla="val 92399"/>
              <a:gd name="adj2" fmla="val 50000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59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2782</TotalTime>
  <Words>648</Words>
  <Application>Microsoft Office PowerPoint</Application>
  <PresentationFormat>Personnalisé</PresentationFormat>
  <Paragraphs>56</Paragraphs>
  <Slides>1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5" baseType="lpstr">
      <vt:lpstr>Arial</vt:lpstr>
      <vt:lpstr>Calibri</vt:lpstr>
      <vt:lpstr>Cambria Math</vt:lpstr>
      <vt:lpstr>CNES Condensed</vt:lpstr>
      <vt:lpstr>CNES Condensed Extra Light</vt:lpstr>
      <vt:lpstr>CNES Condensed Light</vt:lpstr>
      <vt:lpstr>CNES Poster</vt:lpstr>
      <vt:lpstr>CNES Sans</vt:lpstr>
      <vt:lpstr>CNES Sans Light</vt:lpstr>
      <vt:lpstr>CNES Slab</vt:lpstr>
      <vt:lpstr>CNES Slab ExtraLight</vt:lpstr>
      <vt:lpstr>CNES Slab Light</vt:lpstr>
      <vt:lpstr>Wingdings</vt:lpstr>
      <vt:lpstr>Thème Office</vt:lpstr>
      <vt:lpstr>Présentation PowerPoint</vt:lpstr>
    </vt:vector>
  </TitlesOfParts>
  <Company>CNES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Priselkow Karine (POLE IMPRESSION)</dc:creator>
  <cp:lastModifiedBy>Lucas Sylvain</cp:lastModifiedBy>
  <cp:revision>120</cp:revision>
  <dcterms:created xsi:type="dcterms:W3CDTF">2023-06-26T13:37:35Z</dcterms:created>
  <dcterms:modified xsi:type="dcterms:W3CDTF">2024-06-13T13:52:55Z</dcterms:modified>
</cp:coreProperties>
</file>