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4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6699"/>
    <a:srgbClr val="012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17" autoAdjust="0"/>
    <p:restoredTop sz="94660"/>
  </p:normalViewPr>
  <p:slideViewPr>
    <p:cSldViewPr>
      <p:cViewPr>
        <p:scale>
          <a:sx n="74" d="100"/>
          <a:sy n="74" d="100"/>
        </p:scale>
        <p:origin x="2012" y="-1168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1" y="1496484"/>
            <a:ext cx="5829299" cy="3183467"/>
          </a:xfrm>
        </p:spPr>
        <p:txBody>
          <a:bodyPr anchor="b"/>
          <a:lstStyle>
            <a:lvl1pPr algn="ctr">
              <a:defRPr sz="3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1" y="4802717"/>
            <a:ext cx="5143501" cy="2207683"/>
          </a:xfrm>
        </p:spPr>
        <p:txBody>
          <a:bodyPr/>
          <a:lstStyle>
            <a:lvl1pPr marL="0" indent="0" algn="ctr">
              <a:buNone/>
              <a:defRPr sz="1400"/>
            </a:lvl1pPr>
            <a:lvl2pPr marL="263656" indent="0" algn="ctr">
              <a:buNone/>
              <a:defRPr sz="1200"/>
            </a:lvl2pPr>
            <a:lvl3pPr marL="527312" indent="0" algn="ctr">
              <a:buNone/>
              <a:defRPr sz="1000"/>
            </a:lvl3pPr>
            <a:lvl4pPr marL="790967" indent="0" algn="ctr">
              <a:buNone/>
              <a:defRPr sz="900"/>
            </a:lvl4pPr>
            <a:lvl5pPr marL="1054623" indent="0" algn="ctr">
              <a:buNone/>
              <a:defRPr sz="900"/>
            </a:lvl5pPr>
            <a:lvl6pPr marL="1318279" indent="0" algn="ctr">
              <a:buNone/>
              <a:defRPr sz="900"/>
            </a:lvl6pPr>
            <a:lvl7pPr marL="1581935" indent="0" algn="ctr">
              <a:buNone/>
              <a:defRPr sz="900"/>
            </a:lvl7pPr>
            <a:lvl8pPr marL="1845591" indent="0" algn="ctr">
              <a:buNone/>
              <a:defRPr sz="900"/>
            </a:lvl8pPr>
            <a:lvl9pPr marL="2109246" indent="0" algn="ctr">
              <a:buNone/>
              <a:defRPr sz="9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134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5"/>
            <a:ext cx="1478756" cy="77491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6835"/>
            <a:ext cx="4350545" cy="77491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653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99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79654"/>
            <a:ext cx="5915025" cy="3803649"/>
          </a:xfrm>
        </p:spPr>
        <p:txBody>
          <a:bodyPr anchor="b"/>
          <a:lstStyle>
            <a:lvl1pPr>
              <a:defRPr sz="3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119286"/>
            <a:ext cx="5915025" cy="200024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2636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273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79096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5462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1827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819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4559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10924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02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3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7"/>
            <a:ext cx="5915025" cy="176741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2"/>
            <a:ext cx="2901255" cy="109854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3656" indent="0">
              <a:buNone/>
              <a:defRPr sz="1200" b="1"/>
            </a:lvl2pPr>
            <a:lvl3pPr marL="527312" indent="0">
              <a:buNone/>
              <a:defRPr sz="1000" b="1"/>
            </a:lvl3pPr>
            <a:lvl4pPr marL="790967" indent="0">
              <a:buNone/>
              <a:defRPr sz="900" b="1"/>
            </a:lvl4pPr>
            <a:lvl5pPr marL="1054623" indent="0">
              <a:buNone/>
              <a:defRPr sz="900" b="1"/>
            </a:lvl5pPr>
            <a:lvl6pPr marL="1318279" indent="0">
              <a:buNone/>
              <a:defRPr sz="900" b="1"/>
            </a:lvl6pPr>
            <a:lvl7pPr marL="1581935" indent="0">
              <a:buNone/>
              <a:defRPr sz="900" b="1"/>
            </a:lvl7pPr>
            <a:lvl8pPr marL="1845591" indent="0">
              <a:buNone/>
              <a:defRPr sz="900" b="1"/>
            </a:lvl8pPr>
            <a:lvl9pPr marL="2109246" indent="0">
              <a:buNone/>
              <a:defRPr sz="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1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63656" indent="0">
              <a:buNone/>
              <a:defRPr sz="1200" b="1"/>
            </a:lvl2pPr>
            <a:lvl3pPr marL="527312" indent="0">
              <a:buNone/>
              <a:defRPr sz="1000" b="1"/>
            </a:lvl3pPr>
            <a:lvl4pPr marL="790967" indent="0">
              <a:buNone/>
              <a:defRPr sz="900" b="1"/>
            </a:lvl4pPr>
            <a:lvl5pPr marL="1054623" indent="0">
              <a:buNone/>
              <a:defRPr sz="900" b="1"/>
            </a:lvl5pPr>
            <a:lvl6pPr marL="1318279" indent="0">
              <a:buNone/>
              <a:defRPr sz="900" b="1"/>
            </a:lvl6pPr>
            <a:lvl7pPr marL="1581935" indent="0">
              <a:buNone/>
              <a:defRPr sz="900" b="1"/>
            </a:lvl7pPr>
            <a:lvl8pPr marL="1845591" indent="0">
              <a:buNone/>
              <a:defRPr sz="900" b="1"/>
            </a:lvl8pPr>
            <a:lvl9pPr marL="2109246" indent="0">
              <a:buNone/>
              <a:defRPr sz="9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1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68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8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0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63656" indent="0">
              <a:buNone/>
              <a:defRPr sz="800"/>
            </a:lvl2pPr>
            <a:lvl3pPr marL="527312" indent="0">
              <a:buNone/>
              <a:defRPr sz="700"/>
            </a:lvl3pPr>
            <a:lvl4pPr marL="790967" indent="0">
              <a:buNone/>
              <a:defRPr sz="600"/>
            </a:lvl4pPr>
            <a:lvl5pPr marL="1054623" indent="0">
              <a:buNone/>
              <a:defRPr sz="600"/>
            </a:lvl5pPr>
            <a:lvl6pPr marL="1318279" indent="0">
              <a:buNone/>
              <a:defRPr sz="600"/>
            </a:lvl6pPr>
            <a:lvl7pPr marL="1581935" indent="0">
              <a:buNone/>
              <a:defRPr sz="600"/>
            </a:lvl7pPr>
            <a:lvl8pPr marL="1845591" indent="0">
              <a:buNone/>
              <a:defRPr sz="600"/>
            </a:lvl8pPr>
            <a:lvl9pPr marL="210924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74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0"/>
            <a:ext cx="3471863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63656" indent="0">
              <a:buNone/>
              <a:defRPr sz="1600"/>
            </a:lvl2pPr>
            <a:lvl3pPr marL="527312" indent="0">
              <a:buNone/>
              <a:defRPr sz="1400"/>
            </a:lvl3pPr>
            <a:lvl4pPr marL="790967" indent="0">
              <a:buNone/>
              <a:defRPr sz="1200"/>
            </a:lvl4pPr>
            <a:lvl5pPr marL="1054623" indent="0">
              <a:buNone/>
              <a:defRPr sz="1200"/>
            </a:lvl5pPr>
            <a:lvl6pPr marL="1318279" indent="0">
              <a:buNone/>
              <a:defRPr sz="1200"/>
            </a:lvl6pPr>
            <a:lvl7pPr marL="1581935" indent="0">
              <a:buNone/>
              <a:defRPr sz="1200"/>
            </a:lvl7pPr>
            <a:lvl8pPr marL="1845591" indent="0">
              <a:buNone/>
              <a:defRPr sz="1200"/>
            </a:lvl8pPr>
            <a:lvl9pPr marL="2109246" indent="0">
              <a:buNone/>
              <a:defRPr sz="12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63656" indent="0">
              <a:buNone/>
              <a:defRPr sz="800"/>
            </a:lvl2pPr>
            <a:lvl3pPr marL="527312" indent="0">
              <a:buNone/>
              <a:defRPr sz="700"/>
            </a:lvl3pPr>
            <a:lvl4pPr marL="790967" indent="0">
              <a:buNone/>
              <a:defRPr sz="600"/>
            </a:lvl4pPr>
            <a:lvl5pPr marL="1054623" indent="0">
              <a:buNone/>
              <a:defRPr sz="600"/>
            </a:lvl5pPr>
            <a:lvl6pPr marL="1318279" indent="0">
              <a:buNone/>
              <a:defRPr sz="600"/>
            </a:lvl6pPr>
            <a:lvl7pPr marL="1581935" indent="0">
              <a:buNone/>
              <a:defRPr sz="600"/>
            </a:lvl7pPr>
            <a:lvl8pPr marL="1845591" indent="0">
              <a:buNone/>
              <a:defRPr sz="600"/>
            </a:lvl8pPr>
            <a:lvl9pPr marL="210924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20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486837"/>
            <a:ext cx="5915025" cy="1767417"/>
          </a:xfrm>
          <a:prstGeom prst="rect">
            <a:avLst/>
          </a:prstGeom>
        </p:spPr>
        <p:txBody>
          <a:bodyPr vert="horz" lIns="70308" tIns="35154" rIns="70308" bIns="35154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434167"/>
            <a:ext cx="5915025" cy="5801784"/>
          </a:xfrm>
          <a:prstGeom prst="rect">
            <a:avLst/>
          </a:prstGeom>
        </p:spPr>
        <p:txBody>
          <a:bodyPr vert="horz" lIns="70308" tIns="35154" rIns="70308" bIns="35154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9" y="8475138"/>
            <a:ext cx="1543051" cy="486833"/>
          </a:xfrm>
          <a:prstGeom prst="rect">
            <a:avLst/>
          </a:prstGeom>
        </p:spPr>
        <p:txBody>
          <a:bodyPr vert="horz" lIns="70308" tIns="35154" rIns="70308" bIns="35154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03082"/>
            <a:fld id="{0CD08D84-4A1F-417A-9C80-D58F7CE2BE9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03082"/>
              <a:t>14/09/2018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8"/>
            <a:ext cx="2314575" cy="486833"/>
          </a:xfrm>
          <a:prstGeom prst="rect">
            <a:avLst/>
          </a:prstGeom>
        </p:spPr>
        <p:txBody>
          <a:bodyPr vert="horz" lIns="70308" tIns="35154" rIns="70308" bIns="35154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03082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4" y="8475138"/>
            <a:ext cx="1543051" cy="486833"/>
          </a:xfrm>
          <a:prstGeom prst="rect">
            <a:avLst/>
          </a:prstGeom>
        </p:spPr>
        <p:txBody>
          <a:bodyPr vert="horz" lIns="70308" tIns="35154" rIns="70308" bIns="35154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03082"/>
            <a:fld id="{49F50FCF-7B9A-40B0-A5B7-D6A16FB84B18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703082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6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27312" rtl="0" eaLnBrk="1" latinLnBrk="0" hangingPunct="1">
        <a:lnSpc>
          <a:spcPct val="90000"/>
        </a:lnSpc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828" indent="-131828" algn="l" defTabSz="527312" rtl="0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5484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59140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2795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6451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450107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3763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977419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241074" indent="-131828" algn="l" defTabSz="527312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63656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27312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90967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54623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18279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81935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45591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09246" algn="l" defTabSz="527312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e 22"/>
          <p:cNvGrpSpPr/>
          <p:nvPr/>
        </p:nvGrpSpPr>
        <p:grpSpPr>
          <a:xfrm>
            <a:off x="-5597" y="2393709"/>
            <a:ext cx="6884836" cy="6750291"/>
            <a:chOff x="-1" y="1496875"/>
            <a:chExt cx="5350091" cy="5581881"/>
          </a:xfrm>
        </p:grpSpPr>
        <p:pic>
          <p:nvPicPr>
            <p:cNvPr id="28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188" b="89796"/>
            <a:stretch/>
          </p:blipFill>
          <p:spPr bwMode="auto">
            <a:xfrm>
              <a:off x="-1" y="1496876"/>
              <a:ext cx="2272925" cy="5581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034" b="68239"/>
            <a:stretch/>
          </p:blipFill>
          <p:spPr bwMode="auto">
            <a:xfrm>
              <a:off x="1605031" y="1496875"/>
              <a:ext cx="3724711" cy="1082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23" t="31162" b="68239"/>
            <a:stretch/>
          </p:blipFill>
          <p:spPr bwMode="auto">
            <a:xfrm>
              <a:off x="1657438" y="5679889"/>
              <a:ext cx="3669366" cy="13988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188" b="89796"/>
            <a:stretch/>
          </p:blipFill>
          <p:spPr bwMode="auto">
            <a:xfrm>
              <a:off x="4773190" y="1496875"/>
              <a:ext cx="576900" cy="5581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4" name="Rectangle à coins arrondis 53"/>
          <p:cNvSpPr/>
          <p:nvPr/>
        </p:nvSpPr>
        <p:spPr>
          <a:xfrm>
            <a:off x="208074" y="7903837"/>
            <a:ext cx="2788878" cy="628603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600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400" i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Résultat de recherche d'images pour &quot;autonomous vehicl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0" y="4424591"/>
            <a:ext cx="2200770" cy="137154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-18660" y="-1"/>
            <a:ext cx="6912000" cy="727431"/>
          </a:xfrm>
          <a:prstGeom prst="rect">
            <a:avLst/>
          </a:prstGeom>
          <a:gradFill flip="none" rotWithShape="1">
            <a:gsLst>
              <a:gs pos="0">
                <a:srgbClr val="0066CC">
                  <a:shade val="30000"/>
                  <a:satMod val="115000"/>
                </a:srgbClr>
              </a:gs>
              <a:gs pos="50000">
                <a:srgbClr val="0066CC">
                  <a:shade val="67500"/>
                  <a:satMod val="115000"/>
                </a:srgbClr>
              </a:gs>
              <a:gs pos="100000">
                <a:srgbClr val="0066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2667778" y="3628346"/>
            <a:ext cx="3712899" cy="3895982"/>
          </a:xfrm>
          <a:prstGeom prst="roundRect">
            <a:avLst>
              <a:gd name="adj" fmla="val 6416"/>
            </a:avLst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780928" y="3702616"/>
            <a:ext cx="3456384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300" dirty="0"/>
              <a:t>La sûreté de fonctionnement accompagne </a:t>
            </a:r>
            <a:r>
              <a:rPr lang="fr-FR" sz="1300" b="1" dirty="0">
                <a:solidFill>
                  <a:srgbClr val="006699"/>
                </a:solidFill>
              </a:rPr>
              <a:t>l’innovation</a:t>
            </a:r>
            <a:r>
              <a:rPr lang="fr-FR" sz="1300" dirty="0"/>
              <a:t> (ex. systèmes autonomes) et les </a:t>
            </a:r>
            <a:r>
              <a:rPr lang="fr-FR" sz="1300" b="1" dirty="0">
                <a:solidFill>
                  <a:srgbClr val="006699"/>
                </a:solidFill>
              </a:rPr>
              <a:t>problématiques émergentes </a:t>
            </a:r>
            <a:r>
              <a:rPr lang="fr-FR" sz="1300" dirty="0"/>
              <a:t>(ex. usure des composants électroniques) pour en identifier les risques et proposer des actions pour s’en prémunir. </a:t>
            </a:r>
            <a:endParaRPr lang="fr-FR" sz="1300" dirty="0" smtClean="0"/>
          </a:p>
          <a:p>
            <a:pPr algn="just"/>
            <a:endParaRPr lang="fr-FR" sz="1300" dirty="0" smtClean="0"/>
          </a:p>
          <a:p>
            <a:pPr algn="just"/>
            <a:endParaRPr lang="fr-FR" sz="1300" dirty="0"/>
          </a:p>
          <a:p>
            <a:pPr algn="just"/>
            <a:endParaRPr lang="fr-FR" sz="1300" dirty="0" smtClean="0"/>
          </a:p>
          <a:p>
            <a:pPr algn="just"/>
            <a:endParaRPr lang="fr-FR" sz="1300" dirty="0"/>
          </a:p>
          <a:p>
            <a:pPr algn="just"/>
            <a:r>
              <a:rPr lang="fr-FR" sz="1300" dirty="0"/>
              <a:t>Mais elle innove également dans ses </a:t>
            </a:r>
            <a:r>
              <a:rPr lang="fr-FR" sz="1300" b="1" dirty="0">
                <a:solidFill>
                  <a:srgbClr val="006699"/>
                </a:solidFill>
              </a:rPr>
              <a:t>pratiques</a:t>
            </a:r>
            <a:r>
              <a:rPr lang="fr-FR" sz="1300" dirty="0"/>
              <a:t> et ses </a:t>
            </a:r>
            <a:r>
              <a:rPr lang="fr-FR" sz="1300" b="1" dirty="0">
                <a:solidFill>
                  <a:srgbClr val="006699"/>
                </a:solidFill>
              </a:rPr>
              <a:t>méthodologies</a:t>
            </a:r>
            <a:r>
              <a:rPr lang="fr-FR" sz="1300" dirty="0"/>
              <a:t> (dimensionnement probabiliste, conception optimale, HUMS, MBSE/MBSA, STAMP/STPA, etc.) que l’on doit évaluer régulièrement sans se départir du </a:t>
            </a:r>
            <a:r>
              <a:rPr lang="fr-FR" sz="1300" b="1" dirty="0">
                <a:solidFill>
                  <a:srgbClr val="006699"/>
                </a:solidFill>
              </a:rPr>
              <a:t>regard critique </a:t>
            </a:r>
            <a:r>
              <a:rPr lang="fr-FR" sz="1300" dirty="0"/>
              <a:t>inhérent à la communauté des fiabilistes.</a:t>
            </a:r>
          </a:p>
        </p:txBody>
      </p:sp>
      <p:pic>
        <p:nvPicPr>
          <p:cNvPr id="8" name="Picture 2" descr="Résultat de recherche d'images pour &quot;engineering banner images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60" y="727431"/>
            <a:ext cx="6912000" cy="16662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 de texte 14"/>
          <p:cNvSpPr txBox="1">
            <a:spLocks noChangeArrowheads="1"/>
          </p:cNvSpPr>
          <p:nvPr/>
        </p:nvSpPr>
        <p:spPr bwMode="auto">
          <a:xfrm>
            <a:off x="208075" y="1115616"/>
            <a:ext cx="6813173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308" tIns="35154" rIns="70308" bIns="35154" numCol="1" anchor="t" anchorCtr="0" compatLnSpc="1">
            <a:prstTxWarp prst="textNoShape">
              <a:avLst/>
            </a:prstTxWarp>
          </a:bodyPr>
          <a:lstStyle/>
          <a:p>
            <a:r>
              <a:rPr lang="fr-FR" sz="2800" b="1" dirty="0">
                <a:solidFill>
                  <a:srgbClr val="DEEBF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Innovation &amp; </a:t>
            </a:r>
            <a:endParaRPr lang="fr-FR" sz="2800" b="1" dirty="0" smtClean="0">
              <a:solidFill>
                <a:srgbClr val="DEEBF7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r-FR" sz="2800" b="1" dirty="0" smtClean="0">
                <a:solidFill>
                  <a:srgbClr val="DEEBF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Sûreté </a:t>
            </a:r>
            <a:r>
              <a:rPr lang="fr-FR" sz="2800" b="1" dirty="0">
                <a:solidFill>
                  <a:srgbClr val="DEEBF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 Fonctionnement</a:t>
            </a:r>
          </a:p>
        </p:txBody>
      </p:sp>
      <p:sp>
        <p:nvSpPr>
          <p:cNvPr id="39" name="Rectangle à coins arrondis 38"/>
          <p:cNvSpPr/>
          <p:nvPr/>
        </p:nvSpPr>
        <p:spPr>
          <a:xfrm>
            <a:off x="583779" y="166312"/>
            <a:ext cx="5909391" cy="394803"/>
          </a:xfrm>
          <a:prstGeom prst="roundRect">
            <a:avLst>
              <a:gd name="adj" fmla="val 26245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70308" tIns="35154" rIns="70308" bIns="35154" rtlCol="0" anchor="ctr"/>
          <a:lstStyle/>
          <a:p>
            <a:pPr algn="ctr" defTabSz="703082"/>
            <a:r>
              <a:rPr lang="fr-FR" sz="28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JOURNEE THEMATIQUE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338605" y="2734889"/>
            <a:ext cx="4371246" cy="653449"/>
          </a:xfrm>
          <a:prstGeom prst="roundRect">
            <a:avLst>
              <a:gd name="adj" fmla="val 26245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70308" tIns="35154" rIns="70308" bIns="35154" rtlCol="0" anchor="ctr"/>
          <a:lstStyle/>
          <a:p>
            <a:pPr algn="ctr" defTabSz="703082"/>
            <a:r>
              <a:rPr lang="fr-FR" sz="24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Groupe </a:t>
            </a:r>
            <a:r>
              <a:rPr lang="fr-FR" sz="2400" b="1" dirty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de Travail </a:t>
            </a:r>
            <a:r>
              <a:rPr lang="fr-FR" sz="2400" b="1" dirty="0" smtClean="0">
                <a:solidFill>
                  <a:schemeClr val="tx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SDF Occitanie / COMET SYS CNES</a:t>
            </a:r>
            <a:endParaRPr lang="fr-FR" sz="2400" b="1" dirty="0">
              <a:solidFill>
                <a:schemeClr val="tx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3789040" y="7956376"/>
            <a:ext cx="3023788" cy="494039"/>
            <a:chOff x="3789040" y="7956376"/>
            <a:chExt cx="3023788" cy="494039"/>
          </a:xfrm>
        </p:grpSpPr>
        <p:sp>
          <p:nvSpPr>
            <p:cNvPr id="33" name="Rectangle à coins arrondis 32"/>
            <p:cNvSpPr/>
            <p:nvPr/>
          </p:nvSpPr>
          <p:spPr>
            <a:xfrm>
              <a:off x="3789040" y="7956376"/>
              <a:ext cx="3023788" cy="494039"/>
            </a:xfrm>
            <a:prstGeom prst="roundRect">
              <a:avLst/>
            </a:prstGeom>
            <a:gradFill flip="none" rotWithShape="1">
              <a:gsLst>
                <a:gs pos="0">
                  <a:srgbClr val="0066CC">
                    <a:shade val="30000"/>
                    <a:satMod val="115000"/>
                  </a:srgbClr>
                </a:gs>
                <a:gs pos="50000">
                  <a:srgbClr val="0066CC">
                    <a:shade val="67500"/>
                    <a:satMod val="115000"/>
                  </a:srgbClr>
                </a:gs>
                <a:gs pos="100000">
                  <a:srgbClr val="0066C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 de texte 14"/>
            <p:cNvSpPr txBox="1">
              <a:spLocks noChangeArrowheads="1"/>
            </p:cNvSpPr>
            <p:nvPr/>
          </p:nvSpPr>
          <p:spPr bwMode="auto">
            <a:xfrm>
              <a:off x="3789040" y="7956377"/>
              <a:ext cx="3023788" cy="49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0308" tIns="35154" rIns="70308" bIns="35154" numCol="1" anchor="ctr" anchorCtr="0" compatLnSpc="1">
              <a:prstTxWarp prst="textNoShape">
                <a:avLst/>
              </a:prstTxWarp>
            </a:bodyPr>
            <a:lstStyle/>
            <a:p>
              <a:pPr algn="ctr" defTabSz="70308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b="1" dirty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Le </a:t>
              </a:r>
              <a:r>
                <a:rPr lang="fr-FR" altLang="fr-FR" sz="1600" b="1" dirty="0" smtClean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Vendredi </a:t>
              </a:r>
              <a:r>
                <a:rPr lang="fr-FR" sz="1600" b="1" dirty="0" smtClean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28 septembre 2018</a:t>
              </a:r>
              <a:endParaRPr lang="fr-FR" sz="16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548680" y="7890355"/>
            <a:ext cx="2584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  <a:cs typeface="Times New Roman" pitchFamily="18" charset="0"/>
              </a:rPr>
              <a:t>Meeting Business Center</a:t>
            </a: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cs typeface="Times New Roman" pitchFamily="18" charset="0"/>
              </a:rPr>
              <a:t>7, Allée des Pionniers de l’Aéropostale </a:t>
            </a: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cs typeface="Times New Roman" pitchFamily="18" charset="0"/>
              </a:rPr>
              <a:t>31400 Toulouse</a:t>
            </a:r>
            <a:endParaRPr lang="fr-FR" sz="11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>
            <a:off x="3225067" y="5364088"/>
            <a:ext cx="2709767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Résultat de recherche d'images pour &quot;drone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95" y="2771800"/>
            <a:ext cx="2267171" cy="13646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associé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76" y="5977357"/>
            <a:ext cx="2232207" cy="15469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82" y="7956376"/>
            <a:ext cx="473359" cy="47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1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0" y="-252237"/>
            <a:ext cx="6860559" cy="9180512"/>
            <a:chOff x="5439328" y="19688"/>
            <a:chExt cx="5331227" cy="7591456"/>
          </a:xfrm>
        </p:grpSpPr>
        <p:pic>
          <p:nvPicPr>
            <p:cNvPr id="15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188" b="89796"/>
            <a:stretch/>
          </p:blipFill>
          <p:spPr bwMode="auto">
            <a:xfrm>
              <a:off x="5439328" y="29351"/>
              <a:ext cx="1867892" cy="7581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Image 117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034" b="68239"/>
            <a:stretch/>
          </p:blipFill>
          <p:spPr bwMode="auto">
            <a:xfrm>
              <a:off x="7045844" y="19688"/>
              <a:ext cx="3724711" cy="7591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Rectangle à coins arrondis 7"/>
          <p:cNvSpPr/>
          <p:nvPr/>
        </p:nvSpPr>
        <p:spPr>
          <a:xfrm>
            <a:off x="206697" y="1873351"/>
            <a:ext cx="6461285" cy="6302296"/>
          </a:xfrm>
          <a:prstGeom prst="roundRect">
            <a:avLst>
              <a:gd name="adj" fmla="val 3956"/>
            </a:avLst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23087" y="1869000"/>
            <a:ext cx="6461285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/>
              <a:t>9h00 </a:t>
            </a:r>
            <a:r>
              <a:rPr lang="fr-FR" sz="1100" dirty="0"/>
              <a:t>– </a:t>
            </a:r>
            <a:r>
              <a:rPr lang="fr-FR" sz="1100" b="1" dirty="0" smtClean="0">
                <a:solidFill>
                  <a:srgbClr val="0066CC"/>
                </a:solidFill>
              </a:rPr>
              <a:t>Accueil</a:t>
            </a:r>
          </a:p>
          <a:p>
            <a:endParaRPr lang="fr-FR" sz="800" dirty="0"/>
          </a:p>
          <a:p>
            <a:r>
              <a:rPr lang="fr-FR" sz="1100" dirty="0" smtClean="0"/>
              <a:t>9h15 – </a:t>
            </a:r>
            <a:r>
              <a:rPr lang="fr-FR" sz="1100" dirty="0"/>
              <a:t> </a:t>
            </a:r>
            <a:r>
              <a:rPr lang="fr-FR" sz="1200" b="1" dirty="0"/>
              <a:t>Hydrogénisation des aéronefs </a:t>
            </a:r>
            <a:r>
              <a:rPr lang="fr-FR" sz="1100" b="1" dirty="0"/>
              <a:t>	                </a:t>
            </a:r>
            <a:r>
              <a:rPr lang="fr-FR" sz="1100" b="1" dirty="0" smtClean="0"/>
              <a:t>	</a:t>
            </a:r>
            <a:r>
              <a:rPr lang="fr-FR" sz="1100" dirty="0" smtClean="0"/>
              <a:t>Ludovic </a:t>
            </a:r>
            <a:r>
              <a:rPr lang="fr-FR" sz="1100" dirty="0"/>
              <a:t>PASQUIER, SAFRAN POWER UNITS</a:t>
            </a:r>
          </a:p>
          <a:p>
            <a:r>
              <a:rPr lang="fr-FR" sz="1100" i="1" dirty="0"/>
              <a:t>Apport des analyses de Sûreté de fonctionnement à l’intégration d’une Pile à Combustible dans un avion</a:t>
            </a:r>
            <a:r>
              <a:rPr lang="fr-FR" sz="1100" i="1" dirty="0" smtClean="0"/>
              <a:t>.</a:t>
            </a:r>
          </a:p>
          <a:p>
            <a:endParaRPr lang="fr-FR" sz="1100" dirty="0"/>
          </a:p>
          <a:p>
            <a:r>
              <a:rPr lang="fr-FR" sz="1100" dirty="0" smtClean="0"/>
              <a:t>10h00 –</a:t>
            </a:r>
            <a:r>
              <a:rPr lang="fr-FR" sz="1100" dirty="0"/>
              <a:t> </a:t>
            </a:r>
            <a:r>
              <a:rPr lang="fr-FR" sz="1200" b="1" dirty="0"/>
              <a:t>Démarche d’intégration des HUMS </a:t>
            </a:r>
            <a:r>
              <a:rPr lang="fr-FR" sz="1100" b="1" dirty="0"/>
              <a:t>	             </a:t>
            </a:r>
            <a:r>
              <a:rPr lang="fr-FR" sz="1100" b="1" dirty="0" smtClean="0"/>
              <a:t>  </a:t>
            </a:r>
            <a:r>
              <a:rPr lang="fr-FR" sz="1100" dirty="0" smtClean="0"/>
              <a:t>Aurélien CABARBAYE</a:t>
            </a:r>
            <a:r>
              <a:rPr lang="fr-FR" sz="1100" dirty="0"/>
              <a:t>, ENAC / </a:t>
            </a:r>
            <a:r>
              <a:rPr lang="fr-FR" sz="1100" dirty="0" smtClean="0"/>
              <a:t>CAB INNOVATION</a:t>
            </a:r>
            <a:endParaRPr lang="fr-FR" sz="1100" dirty="0"/>
          </a:p>
          <a:p>
            <a:r>
              <a:rPr lang="fr-FR" sz="1100" i="1" dirty="0"/>
              <a:t>Mise en œuvre des HUMS (</a:t>
            </a:r>
            <a:r>
              <a:rPr lang="fr-FR" sz="1100" i="1" dirty="0" err="1"/>
              <a:t>Health</a:t>
            </a:r>
            <a:r>
              <a:rPr lang="fr-FR" sz="1100" i="1" dirty="0"/>
              <a:t> and Usage Monitoring </a:t>
            </a:r>
            <a:r>
              <a:rPr lang="fr-FR" sz="1100" i="1" dirty="0" err="1"/>
              <a:t>Systems</a:t>
            </a:r>
            <a:r>
              <a:rPr lang="fr-FR" sz="1100" i="1" dirty="0"/>
              <a:t>) sur les systèmes embarqués – Cas d’application aux drones</a:t>
            </a:r>
            <a:r>
              <a:rPr lang="fr-FR" sz="1100" i="1" dirty="0" smtClean="0"/>
              <a:t>.</a:t>
            </a:r>
          </a:p>
          <a:p>
            <a:endParaRPr lang="fr-FR" sz="800" dirty="0"/>
          </a:p>
          <a:p>
            <a:r>
              <a:rPr lang="fr-FR" sz="1100" dirty="0"/>
              <a:t>10h45 – </a:t>
            </a:r>
            <a:r>
              <a:rPr lang="fr-FR" sz="1100" b="1" dirty="0">
                <a:solidFill>
                  <a:srgbClr val="0066CC"/>
                </a:solidFill>
              </a:rPr>
              <a:t>Pause</a:t>
            </a:r>
          </a:p>
          <a:p>
            <a:endParaRPr lang="fr-FR" sz="800" dirty="0"/>
          </a:p>
          <a:p>
            <a:r>
              <a:rPr lang="fr-FR" sz="1100" dirty="0"/>
              <a:t>11h00 - </a:t>
            </a:r>
            <a:r>
              <a:rPr lang="fr-FR" sz="1100" dirty="0" smtClean="0"/>
              <a:t> </a:t>
            </a:r>
            <a:r>
              <a:rPr lang="fr-FR" sz="1200" b="1" dirty="0"/>
              <a:t>Fiabilité de nouveaux composants EEE</a:t>
            </a:r>
            <a:r>
              <a:rPr lang="fr-FR" sz="1100" b="1" dirty="0"/>
              <a:t>          </a:t>
            </a:r>
            <a:r>
              <a:rPr lang="fr-FR" sz="1100" b="1" dirty="0" smtClean="0"/>
              <a:t>          	</a:t>
            </a:r>
            <a:r>
              <a:rPr lang="fr-FR" sz="1100" dirty="0" smtClean="0"/>
              <a:t>Alain </a:t>
            </a:r>
            <a:r>
              <a:rPr lang="fr-FR" sz="1100" dirty="0"/>
              <a:t>BENSOUSSAN, IRT - SAINT EXUPERY</a:t>
            </a:r>
          </a:p>
          <a:p>
            <a:r>
              <a:rPr lang="fr-FR" sz="1100" i="1" dirty="0"/>
              <a:t>Estimation de fiabilité des technologies DSM, FPGA, CMOS </a:t>
            </a:r>
            <a:r>
              <a:rPr lang="fr-FR" sz="1100" i="1" dirty="0" err="1"/>
              <a:t>Bulk</a:t>
            </a:r>
            <a:r>
              <a:rPr lang="fr-FR" sz="1100" i="1" dirty="0"/>
              <a:t> caractérisées par des phénomènes d’usure (wear out</a:t>
            </a:r>
            <a:r>
              <a:rPr lang="fr-FR" sz="1100" i="1" dirty="0" smtClean="0"/>
              <a:t>).</a:t>
            </a:r>
            <a:endParaRPr lang="fr-FR" sz="1100" dirty="0" smtClean="0"/>
          </a:p>
          <a:p>
            <a:endParaRPr lang="fr-FR" sz="1100" dirty="0" smtClean="0"/>
          </a:p>
          <a:p>
            <a:r>
              <a:rPr lang="fr-FR" sz="1100" dirty="0" smtClean="0"/>
              <a:t>11h45 – </a:t>
            </a:r>
            <a:r>
              <a:rPr lang="fr-FR" sz="1200" b="1" dirty="0"/>
              <a:t>MBSA de systèmes complexes avec </a:t>
            </a:r>
            <a:r>
              <a:rPr lang="fr-FR" sz="1200" b="1" dirty="0" err="1"/>
              <a:t>Simfia</a:t>
            </a:r>
            <a:r>
              <a:rPr lang="fr-FR" sz="1200" b="1" dirty="0"/>
              <a:t> </a:t>
            </a:r>
            <a:r>
              <a:rPr lang="fr-FR" sz="1200" b="1" dirty="0" err="1"/>
              <a:t>Neo</a:t>
            </a:r>
            <a:r>
              <a:rPr lang="fr-FR" sz="1100" dirty="0" smtClean="0"/>
              <a:t>     	Fabrice QUINTAIROS, APSYS AIRBUS</a:t>
            </a:r>
          </a:p>
          <a:p>
            <a:r>
              <a:rPr lang="en-US" sz="1100" i="1" dirty="0" smtClean="0"/>
              <a:t>Un </a:t>
            </a:r>
            <a:r>
              <a:rPr lang="en-US" sz="1100" i="1" dirty="0" err="1" smtClean="0"/>
              <a:t>nouvel</a:t>
            </a:r>
            <a:r>
              <a:rPr lang="en-US" sz="1100" i="1" dirty="0" smtClean="0"/>
              <a:t> </a:t>
            </a:r>
            <a:r>
              <a:rPr lang="en-US" sz="1100" i="1" dirty="0" err="1"/>
              <a:t>outil</a:t>
            </a:r>
            <a:r>
              <a:rPr lang="en-US" sz="1100" i="1" dirty="0"/>
              <a:t> </a:t>
            </a:r>
            <a:r>
              <a:rPr lang="en-US" sz="1100" i="1" dirty="0" err="1"/>
              <a:t>basé</a:t>
            </a:r>
            <a:r>
              <a:rPr lang="en-US" sz="1100" i="1" dirty="0"/>
              <a:t> sur les </a:t>
            </a:r>
            <a:r>
              <a:rPr lang="en-US" sz="1100" i="1" dirty="0" err="1"/>
              <a:t>modèles</a:t>
            </a:r>
            <a:r>
              <a:rPr lang="en-US" sz="1100" i="1" dirty="0"/>
              <a:t> et le language </a:t>
            </a:r>
            <a:r>
              <a:rPr lang="en-US" sz="1100" i="1" dirty="0" err="1"/>
              <a:t>AltaRica</a:t>
            </a:r>
            <a:r>
              <a:rPr lang="en-US" sz="1100" i="1" dirty="0"/>
              <a:t> </a:t>
            </a:r>
            <a:r>
              <a:rPr lang="en-US" sz="1100" i="1" dirty="0" smtClean="0"/>
              <a:t>pour </a:t>
            </a:r>
            <a:r>
              <a:rPr lang="en-US" sz="1100" i="1" dirty="0"/>
              <a:t>les analyses de </a:t>
            </a:r>
            <a:r>
              <a:rPr lang="en-US" sz="1100" i="1" dirty="0" err="1" smtClean="0"/>
              <a:t>sécurité</a:t>
            </a:r>
            <a:r>
              <a:rPr lang="en-US" sz="1100" i="1" dirty="0" smtClean="0"/>
              <a:t>.</a:t>
            </a:r>
            <a:endParaRPr lang="en-US" sz="1100" dirty="0"/>
          </a:p>
          <a:p>
            <a:endParaRPr lang="fr-FR" sz="800" dirty="0" smtClean="0"/>
          </a:p>
          <a:p>
            <a:r>
              <a:rPr lang="fr-FR" sz="1100" dirty="0" smtClean="0"/>
              <a:t>12h30 – </a:t>
            </a:r>
            <a:r>
              <a:rPr lang="fr-FR" sz="1100" b="1" dirty="0" smtClean="0">
                <a:solidFill>
                  <a:srgbClr val="0066CC"/>
                </a:solidFill>
              </a:rPr>
              <a:t>Déjeuner</a:t>
            </a:r>
          </a:p>
          <a:p>
            <a:r>
              <a:rPr lang="fr-FR" sz="1100" dirty="0" smtClean="0"/>
              <a:t>14h00 </a:t>
            </a:r>
            <a:r>
              <a:rPr lang="fr-FR" sz="1100" dirty="0"/>
              <a:t>–  </a:t>
            </a:r>
            <a:r>
              <a:rPr lang="fr-FR" sz="1200" b="1" dirty="0" smtClean="0"/>
              <a:t>Une</a:t>
            </a:r>
            <a:r>
              <a:rPr lang="fr-FR" dirty="0" smtClean="0"/>
              <a:t> </a:t>
            </a:r>
            <a:r>
              <a:rPr lang="fr-FR" sz="1200" b="1" dirty="0" smtClean="0"/>
              <a:t>synthèse </a:t>
            </a:r>
            <a:r>
              <a:rPr lang="fr-FR" sz="1200" b="1" dirty="0"/>
              <a:t>du Bêtisier du </a:t>
            </a:r>
            <a:r>
              <a:rPr lang="fr-FR" sz="1200" b="1" dirty="0" smtClean="0"/>
              <a:t>Fiabiliste                  	</a:t>
            </a:r>
            <a:r>
              <a:rPr lang="fr-FR" sz="1100" dirty="0" smtClean="0"/>
              <a:t>André </a:t>
            </a:r>
            <a:r>
              <a:rPr lang="fr-FR" sz="1100" dirty="0"/>
              <a:t>CABARBAYE, CAB </a:t>
            </a:r>
            <a:r>
              <a:rPr lang="fr-FR" sz="1100" dirty="0" smtClean="0"/>
              <a:t>INNOVATION</a:t>
            </a:r>
          </a:p>
          <a:p>
            <a:r>
              <a:rPr lang="fr-FR" sz="1100" i="1" dirty="0" smtClean="0"/>
              <a:t>Après 75 parutions, cette </a:t>
            </a:r>
            <a:r>
              <a:rPr lang="fr-FR" sz="1100" i="1" dirty="0"/>
              <a:t>rubrique du Journal du Fiabiliste constitue </a:t>
            </a:r>
            <a:r>
              <a:rPr lang="fr-FR" sz="1100" i="1" dirty="0" smtClean="0"/>
              <a:t>une forme de </a:t>
            </a:r>
            <a:r>
              <a:rPr lang="fr-FR" sz="1100" i="1" dirty="0"/>
              <a:t>REX regroupant un certain nombre de leçons </a:t>
            </a:r>
            <a:r>
              <a:rPr lang="fr-FR" sz="1100" i="1" dirty="0" smtClean="0"/>
              <a:t>apprises.</a:t>
            </a:r>
            <a:endParaRPr lang="fr-FR" sz="1100" i="1" dirty="0"/>
          </a:p>
          <a:p>
            <a:endParaRPr lang="fr-FR" sz="700" dirty="0"/>
          </a:p>
          <a:p>
            <a:r>
              <a:rPr lang="fr-FR" sz="1100" dirty="0" smtClean="0"/>
              <a:t>14h45 –</a:t>
            </a:r>
            <a:r>
              <a:rPr lang="fr-FR" sz="1100" dirty="0"/>
              <a:t> </a:t>
            </a:r>
            <a:r>
              <a:rPr lang="fr-FR" sz="1100" dirty="0" smtClean="0"/>
              <a:t> </a:t>
            </a:r>
            <a:r>
              <a:rPr lang="fr-FR" sz="1200" b="1" dirty="0" smtClean="0"/>
              <a:t>Les </a:t>
            </a:r>
            <a:r>
              <a:rPr lang="fr-FR" sz="1200" b="1" dirty="0"/>
              <a:t>nouvelles technologies : Intelligence Artificielle, </a:t>
            </a:r>
            <a:r>
              <a:rPr lang="fr-FR" sz="1200" b="1" dirty="0" smtClean="0"/>
              <a:t>IOT</a:t>
            </a:r>
            <a:r>
              <a:rPr lang="fr-FR" sz="1200" b="1" dirty="0"/>
              <a:t>, </a:t>
            </a:r>
            <a:r>
              <a:rPr lang="fr-FR" sz="1200" b="1" dirty="0" smtClean="0"/>
              <a:t>      </a:t>
            </a:r>
            <a:r>
              <a:rPr lang="fr-FR" sz="1200" dirty="0" smtClean="0"/>
              <a:t>Frédéric DESCHAMPS, LGM</a:t>
            </a:r>
          </a:p>
          <a:p>
            <a:r>
              <a:rPr lang="fr-FR" sz="1200" b="1" dirty="0" err="1" smtClean="0"/>
              <a:t>Big</a:t>
            </a:r>
            <a:r>
              <a:rPr lang="fr-FR" sz="1200" b="1" dirty="0" smtClean="0"/>
              <a:t> </a:t>
            </a:r>
            <a:r>
              <a:rPr lang="fr-FR" sz="1200" b="1" dirty="0"/>
              <a:t>Data, modèles … </a:t>
            </a:r>
            <a:r>
              <a:rPr lang="fr-FR" sz="1200" b="1" dirty="0" smtClean="0"/>
              <a:t>: l’enjeu </a:t>
            </a:r>
            <a:r>
              <a:rPr lang="fr-FR" sz="1200" b="1" dirty="0"/>
              <a:t>ces nouvelles problématiques d’un point de vue </a:t>
            </a:r>
            <a:r>
              <a:rPr lang="fr-FR" sz="1200" b="1" dirty="0" err="1" smtClean="0"/>
              <a:t>SdF</a:t>
            </a:r>
            <a:r>
              <a:rPr lang="fr-FR" sz="1200" b="1" dirty="0" smtClean="0"/>
              <a:t>	</a:t>
            </a:r>
            <a:endParaRPr lang="fr-FR" sz="1200" b="1" dirty="0" smtClean="0"/>
          </a:p>
          <a:p>
            <a:r>
              <a:rPr lang="fr-FR" sz="1100" i="1" dirty="0" smtClean="0"/>
              <a:t>LGM </a:t>
            </a:r>
            <a:r>
              <a:rPr lang="fr-FR" sz="1100" i="1" dirty="0"/>
              <a:t>propose de partager </a:t>
            </a:r>
            <a:r>
              <a:rPr lang="fr-FR" sz="1100" i="1" dirty="0" smtClean="0"/>
              <a:t>les </a:t>
            </a:r>
            <a:r>
              <a:rPr lang="fr-FR" sz="1100" i="1" dirty="0"/>
              <a:t>dernières problématiques rencontrées au travers des interventions et des activités de R&amp;D : l’IA pour les véhicules autonomes, l’impact de </a:t>
            </a:r>
            <a:r>
              <a:rPr lang="fr-FR" sz="1100" i="1" dirty="0" smtClean="0"/>
              <a:t>l’IOT (Internet of </a:t>
            </a:r>
            <a:r>
              <a:rPr lang="fr-FR" sz="1100" i="1" dirty="0" err="1" smtClean="0"/>
              <a:t>Things</a:t>
            </a:r>
            <a:r>
              <a:rPr lang="fr-FR" sz="1100" i="1" dirty="0" smtClean="0"/>
              <a:t>) </a:t>
            </a:r>
            <a:r>
              <a:rPr lang="fr-FR" sz="1100" i="1" dirty="0"/>
              <a:t>sur la maintenance et la connaissance du profil d’emploi et la place des modèles, ... </a:t>
            </a:r>
          </a:p>
          <a:p>
            <a:pPr algn="just"/>
            <a:endParaRPr lang="fr-FR" sz="1100" dirty="0"/>
          </a:p>
          <a:p>
            <a:r>
              <a:rPr lang="fr-FR" sz="1100" dirty="0"/>
              <a:t>15h30 – </a:t>
            </a:r>
            <a:r>
              <a:rPr lang="fr-FR" sz="1100" b="1" dirty="0" smtClean="0">
                <a:solidFill>
                  <a:srgbClr val="0066CC"/>
                </a:solidFill>
              </a:rPr>
              <a:t>Pause</a:t>
            </a:r>
          </a:p>
          <a:p>
            <a:endParaRPr lang="fr-FR" sz="1100" dirty="0"/>
          </a:p>
          <a:p>
            <a:r>
              <a:rPr lang="fr-FR" sz="1100" dirty="0" smtClean="0"/>
              <a:t>15h45 – </a:t>
            </a:r>
            <a:r>
              <a:rPr lang="fr-FR" sz="1200" b="1" dirty="0"/>
              <a:t>Table ronde </a:t>
            </a:r>
            <a:r>
              <a:rPr lang="fr-FR" sz="1100" dirty="0"/>
              <a:t>animée par Julien CHAOU (LIEBHERR), Alain RUAUDEL (LGM), André CABARBAYE (CNES</a:t>
            </a:r>
            <a:r>
              <a:rPr lang="fr-FR" sz="1100" dirty="0" smtClean="0"/>
              <a:t>)</a:t>
            </a:r>
            <a:endParaRPr lang="fr-FR" sz="1100" dirty="0"/>
          </a:p>
          <a:p>
            <a:r>
              <a:rPr lang="fr-FR" sz="1100" i="1" dirty="0"/>
              <a:t>Problématiques émergentes et innovations en Sûreté de fonctionnement, réalités et attentes du terrain. </a:t>
            </a:r>
            <a:endParaRPr lang="fr-FR" sz="1100" i="1" dirty="0" smtClean="0"/>
          </a:p>
          <a:p>
            <a:endParaRPr lang="fr-FR" sz="1100" dirty="0" smtClean="0"/>
          </a:p>
          <a:p>
            <a:r>
              <a:rPr lang="fr-FR" sz="1100" dirty="0" smtClean="0"/>
              <a:t>16h30 –  </a:t>
            </a:r>
            <a:r>
              <a:rPr lang="fr-FR" sz="1200" b="1" dirty="0" smtClean="0"/>
              <a:t>Organisation </a:t>
            </a:r>
            <a:r>
              <a:rPr lang="fr-FR" sz="1200" b="1" dirty="0"/>
              <a:t>des prochaines matinales </a:t>
            </a:r>
            <a:r>
              <a:rPr lang="fr-FR" sz="1100" dirty="0"/>
              <a:t>du groupe SDF Occitanie (date &amp; agenda</a:t>
            </a:r>
            <a:r>
              <a:rPr lang="fr-FR" sz="1100" dirty="0" smtClean="0"/>
              <a:t>)</a:t>
            </a:r>
          </a:p>
          <a:p>
            <a:endParaRPr lang="fr-FR" sz="1100" b="1" dirty="0">
              <a:solidFill>
                <a:srgbClr val="0066CC"/>
              </a:solidFill>
            </a:endParaRPr>
          </a:p>
          <a:p>
            <a:r>
              <a:rPr lang="fr-FR" sz="1100" smtClean="0"/>
              <a:t>17h00 </a:t>
            </a:r>
            <a:r>
              <a:rPr lang="fr-FR" sz="1100" dirty="0"/>
              <a:t>- </a:t>
            </a:r>
            <a:r>
              <a:rPr lang="fr-FR" sz="1100" b="1" dirty="0" smtClean="0">
                <a:solidFill>
                  <a:srgbClr val="0066CC"/>
                </a:solidFill>
              </a:rPr>
              <a:t>Clôture</a:t>
            </a:r>
            <a:endParaRPr lang="fr-FR" sz="1100" b="1" dirty="0">
              <a:solidFill>
                <a:srgbClr val="0066CC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-18660" y="-1"/>
            <a:ext cx="6912000" cy="727431"/>
          </a:xfrm>
          <a:prstGeom prst="rect">
            <a:avLst/>
          </a:prstGeom>
          <a:gradFill flip="none" rotWithShape="1">
            <a:gsLst>
              <a:gs pos="0">
                <a:srgbClr val="0066CC">
                  <a:shade val="30000"/>
                  <a:satMod val="115000"/>
                </a:srgbClr>
              </a:gs>
              <a:gs pos="50000">
                <a:srgbClr val="0066CC">
                  <a:shade val="67500"/>
                  <a:satMod val="115000"/>
                </a:srgbClr>
              </a:gs>
              <a:gs pos="100000">
                <a:srgbClr val="0066C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Picture 2" descr="Résultat de recherche d'images pour &quot;engineering banner images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60" y="727431"/>
            <a:ext cx="6912000" cy="1108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Zone de texte 14"/>
          <p:cNvSpPr txBox="1">
            <a:spLocks noChangeArrowheads="1"/>
          </p:cNvSpPr>
          <p:nvPr/>
        </p:nvSpPr>
        <p:spPr bwMode="auto">
          <a:xfrm>
            <a:off x="0" y="655833"/>
            <a:ext cx="331432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0308" tIns="35154" rIns="70308" bIns="35154" numCol="1" anchor="t" anchorCtr="0" compatLnSpc="1">
            <a:prstTxWarp prst="textNoShape">
              <a:avLst/>
            </a:prstTxWarp>
          </a:bodyPr>
          <a:lstStyle/>
          <a:p>
            <a:r>
              <a:rPr lang="fr-FR" sz="2400" b="1" dirty="0">
                <a:solidFill>
                  <a:srgbClr val="DEEBF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Innovation &amp; </a:t>
            </a:r>
          </a:p>
          <a:p>
            <a:r>
              <a:rPr lang="fr-FR" sz="2400" b="1" dirty="0">
                <a:solidFill>
                  <a:srgbClr val="DEEBF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Sûreté de Fonctionnement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583779" y="166312"/>
            <a:ext cx="5909391" cy="394803"/>
          </a:xfrm>
          <a:prstGeom prst="roundRect">
            <a:avLst>
              <a:gd name="adj" fmla="val 26245"/>
            </a:avLst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70308" tIns="35154" rIns="70308" bIns="35154" rtlCol="0" anchor="ctr"/>
          <a:lstStyle/>
          <a:p>
            <a:pPr algn="ctr" defTabSz="703082"/>
            <a:r>
              <a:rPr lang="fr-FR" sz="2800" b="1" dirty="0" smtClean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AGENDA</a:t>
            </a:r>
            <a:endParaRPr lang="fr-FR" sz="2800" b="1" dirty="0">
              <a:solidFill>
                <a:schemeClr val="bg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208074" y="8262136"/>
            <a:ext cx="2932893" cy="628603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600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sz="1400" i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53" y="8330893"/>
            <a:ext cx="473359" cy="473359"/>
          </a:xfrm>
          <a:prstGeom prst="rect">
            <a:avLst/>
          </a:prstGeom>
        </p:spPr>
      </p:pic>
      <p:grpSp>
        <p:nvGrpSpPr>
          <p:cNvPr id="27" name="Groupe 26"/>
          <p:cNvGrpSpPr/>
          <p:nvPr/>
        </p:nvGrpSpPr>
        <p:grpSpPr>
          <a:xfrm>
            <a:off x="3789040" y="8326433"/>
            <a:ext cx="3023788" cy="494039"/>
            <a:chOff x="3789040" y="7956376"/>
            <a:chExt cx="3023788" cy="494039"/>
          </a:xfrm>
        </p:grpSpPr>
        <p:sp>
          <p:nvSpPr>
            <p:cNvPr id="28" name="Rectangle à coins arrondis 27"/>
            <p:cNvSpPr/>
            <p:nvPr/>
          </p:nvSpPr>
          <p:spPr>
            <a:xfrm>
              <a:off x="3789040" y="7956376"/>
              <a:ext cx="3023788" cy="494039"/>
            </a:xfrm>
            <a:prstGeom prst="roundRect">
              <a:avLst/>
            </a:prstGeom>
            <a:gradFill flip="none" rotWithShape="1">
              <a:gsLst>
                <a:gs pos="0">
                  <a:srgbClr val="0066CC">
                    <a:shade val="30000"/>
                    <a:satMod val="115000"/>
                  </a:srgbClr>
                </a:gs>
                <a:gs pos="50000">
                  <a:srgbClr val="0066CC">
                    <a:shade val="67500"/>
                    <a:satMod val="115000"/>
                  </a:srgbClr>
                </a:gs>
                <a:gs pos="100000">
                  <a:srgbClr val="0066CC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 de texte 14"/>
            <p:cNvSpPr txBox="1">
              <a:spLocks noChangeArrowheads="1"/>
            </p:cNvSpPr>
            <p:nvPr/>
          </p:nvSpPr>
          <p:spPr bwMode="auto">
            <a:xfrm>
              <a:off x="3789040" y="7956377"/>
              <a:ext cx="3023788" cy="494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0308" tIns="35154" rIns="70308" bIns="35154" numCol="1" anchor="ctr" anchorCtr="0" compatLnSpc="1">
              <a:prstTxWarp prst="textNoShape">
                <a:avLst/>
              </a:prstTxWarp>
            </a:bodyPr>
            <a:lstStyle/>
            <a:p>
              <a:pPr algn="ctr" defTabSz="70308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altLang="fr-FR" sz="1600" b="1" dirty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Le </a:t>
              </a:r>
              <a:r>
                <a:rPr lang="fr-FR" altLang="fr-FR" sz="1600" b="1" dirty="0" smtClean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Vendredi </a:t>
              </a:r>
              <a:r>
                <a:rPr lang="fr-FR" sz="1600" b="1" dirty="0" smtClean="0">
                  <a:solidFill>
                    <a:schemeClr val="bg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28 septembre 2018</a:t>
              </a:r>
              <a:endParaRPr lang="fr-FR" sz="16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8" name="ZoneTexte 17"/>
          <p:cNvSpPr txBox="1"/>
          <p:nvPr/>
        </p:nvSpPr>
        <p:spPr>
          <a:xfrm>
            <a:off x="660196" y="8262134"/>
            <a:ext cx="2584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  <a:cs typeface="Times New Roman" pitchFamily="18" charset="0"/>
              </a:rPr>
              <a:t>Meeting Business Center</a:t>
            </a: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cs typeface="Times New Roman" pitchFamily="18" charset="0"/>
              </a:rPr>
              <a:t>7, Allée des Pionniers de l’Aéropostale </a:t>
            </a: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cs typeface="Times New Roman" pitchFamily="18" charset="0"/>
              </a:rPr>
              <a:t>31400 Toulouse</a:t>
            </a:r>
            <a:endParaRPr lang="fr-FR" sz="11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98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141</Words>
  <Application>Microsoft Office PowerPoint</Application>
  <PresentationFormat>Affichage à l'écran (4:3)</PresentationFormat>
  <Paragraphs>55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Verdana</vt:lpstr>
      <vt:lpstr>1_Thème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Chaou Julien (LTS)</dc:creator>
  <cp:lastModifiedBy>etiennek</cp:lastModifiedBy>
  <cp:revision>118</cp:revision>
  <dcterms:modified xsi:type="dcterms:W3CDTF">2018-09-14T11:51:57Z</dcterms:modified>
</cp:coreProperties>
</file>